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75" r:id="rId1"/>
  </p:sldMasterIdLst>
  <p:sldIdLst>
    <p:sldId id="256" r:id="rId2"/>
    <p:sldId id="257" r:id="rId3"/>
    <p:sldId id="258" r:id="rId4"/>
    <p:sldId id="259" r:id="rId5"/>
    <p:sldId id="262" r:id="rId6"/>
    <p:sldId id="260" r:id="rId7"/>
    <p:sldId id="263" r:id="rId8"/>
    <p:sldId id="261" r:id="rId9"/>
    <p:sldId id="264" r:id="rId10"/>
    <p:sldId id="265" r:id="rId11"/>
    <p:sldId id="281" r:id="rId12"/>
    <p:sldId id="282" r:id="rId13"/>
    <p:sldId id="283" r:id="rId14"/>
    <p:sldId id="284" r:id="rId15"/>
    <p:sldId id="285" r:id="rId16"/>
    <p:sldId id="287" r:id="rId17"/>
    <p:sldId id="286" r:id="rId18"/>
    <p:sldId id="275" r:id="rId19"/>
    <p:sldId id="266" r:id="rId20"/>
    <p:sldId id="278" r:id="rId21"/>
    <p:sldId id="276" r:id="rId22"/>
    <p:sldId id="277" r:id="rId23"/>
    <p:sldId id="279" r:id="rId24"/>
    <p:sldId id="271" r:id="rId25"/>
    <p:sldId id="288" r:id="rId26"/>
    <p:sldId id="289" r:id="rId27"/>
    <p:sldId id="273" r:id="rId28"/>
    <p:sldId id="272" r:id="rId29"/>
    <p:sldId id="290" r:id="rId30"/>
    <p:sldId id="267" r:id="rId31"/>
    <p:sldId id="268" r:id="rId32"/>
    <p:sldId id="269" r:id="rId33"/>
    <p:sldId id="270" r:id="rId34"/>
    <p:sldId id="274" r:id="rId35"/>
  </p:sldIdLst>
  <p:sldSz cx="12192000" cy="6858000"/>
  <p:notesSz cx="6858000" cy="9144000"/>
  <p:defaultTextStyle>
    <a:defPPr>
      <a:defRPr lang="en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206"/>
    <p:restoredTop sz="94679"/>
  </p:normalViewPr>
  <p:slideViewPr>
    <p:cSldViewPr snapToGrid="0">
      <p:cViewPr varScale="1">
        <p:scale>
          <a:sx n="158" d="100"/>
          <a:sy n="158" d="100"/>
        </p:scale>
        <p:origin x="248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342A2AF-F5B1-4553-8930-7C92B5050ADA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40D83F23-82D0-450C-9E38-8B2A0F9C6AB1}">
      <dgm:prSet/>
      <dgm:spPr/>
      <dgm:t>
        <a:bodyPr/>
        <a:lstStyle/>
        <a:p>
          <a:r>
            <a:rPr lang="en-US"/>
            <a:t>Collect data using APIs and Web Scraping</a:t>
          </a:r>
        </a:p>
      </dgm:t>
    </dgm:pt>
    <dgm:pt modelId="{9FB78929-8C6A-4285-9DA1-CD1B306B10AC}" type="parTrans" cxnId="{9D7A6550-3746-4419-90EB-E67B089585B1}">
      <dgm:prSet/>
      <dgm:spPr/>
      <dgm:t>
        <a:bodyPr/>
        <a:lstStyle/>
        <a:p>
          <a:endParaRPr lang="en-US"/>
        </a:p>
      </dgm:t>
    </dgm:pt>
    <dgm:pt modelId="{053360CD-492B-4AAB-842E-8E36200D7BF4}" type="sibTrans" cxnId="{9D7A6550-3746-4419-90EB-E67B089585B1}">
      <dgm:prSet/>
      <dgm:spPr/>
      <dgm:t>
        <a:bodyPr/>
        <a:lstStyle/>
        <a:p>
          <a:endParaRPr lang="en-US"/>
        </a:p>
      </dgm:t>
    </dgm:pt>
    <dgm:pt modelId="{4E56E520-EB37-436F-9E00-C35B7735774A}">
      <dgm:prSet/>
      <dgm:spPr/>
      <dgm:t>
        <a:bodyPr/>
        <a:lstStyle/>
        <a:p>
          <a:r>
            <a:rPr lang="en-GB"/>
            <a:t>P</a:t>
          </a:r>
          <a:r>
            <a:rPr lang="en-US"/>
            <a:t>rocess data</a:t>
          </a:r>
        </a:p>
      </dgm:t>
    </dgm:pt>
    <dgm:pt modelId="{C78A0AB5-6716-402E-80A4-42FBC3EB74B2}" type="parTrans" cxnId="{46089320-DCFB-4363-B469-0B5E4F3AEB63}">
      <dgm:prSet/>
      <dgm:spPr/>
      <dgm:t>
        <a:bodyPr/>
        <a:lstStyle/>
        <a:p>
          <a:endParaRPr lang="en-US"/>
        </a:p>
      </dgm:t>
    </dgm:pt>
    <dgm:pt modelId="{FFD577D4-8428-4007-8090-832FF01BB26A}" type="sibTrans" cxnId="{46089320-DCFB-4363-B469-0B5E4F3AEB63}">
      <dgm:prSet/>
      <dgm:spPr/>
      <dgm:t>
        <a:bodyPr/>
        <a:lstStyle/>
        <a:p>
          <a:endParaRPr lang="en-US"/>
        </a:p>
      </dgm:t>
    </dgm:pt>
    <dgm:pt modelId="{A583C4AA-B9C1-4475-8D44-388E6251EFC9}">
      <dgm:prSet/>
      <dgm:spPr/>
      <dgm:t>
        <a:bodyPr/>
        <a:lstStyle/>
        <a:p>
          <a:r>
            <a:rPr lang="en-GB"/>
            <a:t>A</a:t>
          </a:r>
          <a:r>
            <a:rPr lang="en-US"/>
            <a:t>pply EDA (Exploratory Data Analysis) using SQL, python and visualization techniques</a:t>
          </a:r>
        </a:p>
      </dgm:t>
    </dgm:pt>
    <dgm:pt modelId="{55419936-3CC4-4FD1-B047-3907FF1B6005}" type="parTrans" cxnId="{50D6FE11-7C83-4738-AE30-A2E31A90039A}">
      <dgm:prSet/>
      <dgm:spPr/>
      <dgm:t>
        <a:bodyPr/>
        <a:lstStyle/>
        <a:p>
          <a:endParaRPr lang="en-US"/>
        </a:p>
      </dgm:t>
    </dgm:pt>
    <dgm:pt modelId="{E4ECC5ED-3AAB-4C5A-B8FC-74A855146F95}" type="sibTrans" cxnId="{50D6FE11-7C83-4738-AE30-A2E31A90039A}">
      <dgm:prSet/>
      <dgm:spPr/>
      <dgm:t>
        <a:bodyPr/>
        <a:lstStyle/>
        <a:p>
          <a:endParaRPr lang="en-US"/>
        </a:p>
      </dgm:t>
    </dgm:pt>
    <dgm:pt modelId="{3A8F9CF9-1284-496C-95E4-780C1340C850}">
      <dgm:prSet/>
      <dgm:spPr/>
      <dgm:t>
        <a:bodyPr/>
        <a:lstStyle/>
        <a:p>
          <a:r>
            <a:rPr lang="en-US"/>
            <a:t>Create interactive Visual Analitycs and Dashboard</a:t>
          </a:r>
        </a:p>
      </dgm:t>
    </dgm:pt>
    <dgm:pt modelId="{3D9E996F-1B78-4A5B-AF2C-267ED0083DCE}" type="parTrans" cxnId="{EFE2A8C3-9A9C-4E0B-B46D-E3AAE895F1E5}">
      <dgm:prSet/>
      <dgm:spPr/>
      <dgm:t>
        <a:bodyPr/>
        <a:lstStyle/>
        <a:p>
          <a:endParaRPr lang="en-US"/>
        </a:p>
      </dgm:t>
    </dgm:pt>
    <dgm:pt modelId="{0276CC8B-E793-4F0C-87D4-59F141564AAC}" type="sibTrans" cxnId="{EFE2A8C3-9A9C-4E0B-B46D-E3AAE895F1E5}">
      <dgm:prSet/>
      <dgm:spPr/>
      <dgm:t>
        <a:bodyPr/>
        <a:lstStyle/>
        <a:p>
          <a:endParaRPr lang="en-US"/>
        </a:p>
      </dgm:t>
    </dgm:pt>
    <dgm:pt modelId="{43B6E790-E996-42BE-B8AC-621758582E5A}">
      <dgm:prSet/>
      <dgm:spPr/>
      <dgm:t>
        <a:bodyPr/>
        <a:lstStyle/>
        <a:p>
          <a:r>
            <a:rPr lang="en-US"/>
            <a:t>Finally apply machine learning algorithms to predict will rocket land or not</a:t>
          </a:r>
        </a:p>
      </dgm:t>
    </dgm:pt>
    <dgm:pt modelId="{F9697826-FC13-426B-A421-F66DA49DC77A}" type="parTrans" cxnId="{9A1CC5AD-5C06-40B6-A2CE-64AA927F7B26}">
      <dgm:prSet/>
      <dgm:spPr/>
      <dgm:t>
        <a:bodyPr/>
        <a:lstStyle/>
        <a:p>
          <a:endParaRPr lang="en-US"/>
        </a:p>
      </dgm:t>
    </dgm:pt>
    <dgm:pt modelId="{39C22465-D153-492C-8D84-D7B752A67F67}" type="sibTrans" cxnId="{9A1CC5AD-5C06-40B6-A2CE-64AA927F7B26}">
      <dgm:prSet/>
      <dgm:spPr/>
      <dgm:t>
        <a:bodyPr/>
        <a:lstStyle/>
        <a:p>
          <a:endParaRPr lang="en-US"/>
        </a:p>
      </dgm:t>
    </dgm:pt>
    <dgm:pt modelId="{F4CD78D6-3F07-46B2-A12F-EF6F6E0B9F2A}" type="pres">
      <dgm:prSet presAssocID="{D342A2AF-F5B1-4553-8930-7C92B5050ADA}" presName="root" presStyleCnt="0">
        <dgm:presLayoutVars>
          <dgm:dir/>
          <dgm:resizeHandles val="exact"/>
        </dgm:presLayoutVars>
      </dgm:prSet>
      <dgm:spPr/>
    </dgm:pt>
    <dgm:pt modelId="{836A34C6-1538-481D-86C0-0A5778FB0681}" type="pres">
      <dgm:prSet presAssocID="{40D83F23-82D0-450C-9E38-8B2A0F9C6AB1}" presName="compNode" presStyleCnt="0"/>
      <dgm:spPr/>
    </dgm:pt>
    <dgm:pt modelId="{8BD44463-420B-4426-956C-77C838A50903}" type="pres">
      <dgm:prSet presAssocID="{40D83F23-82D0-450C-9E38-8B2A0F9C6AB1}" presName="bgRect" presStyleLbl="bgShp" presStyleIdx="0" presStyleCnt="5"/>
      <dgm:spPr/>
    </dgm:pt>
    <dgm:pt modelId="{776DEB2B-72A3-4FFB-82D2-86A0E56B0FAF}" type="pres">
      <dgm:prSet presAssocID="{40D83F23-82D0-450C-9E38-8B2A0F9C6AB1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5082652A-4F51-440B-A2E9-6C128452D51D}" type="pres">
      <dgm:prSet presAssocID="{40D83F23-82D0-450C-9E38-8B2A0F9C6AB1}" presName="spaceRect" presStyleCnt="0"/>
      <dgm:spPr/>
    </dgm:pt>
    <dgm:pt modelId="{FBC32B71-3AE4-436B-9D59-F686043C5832}" type="pres">
      <dgm:prSet presAssocID="{40D83F23-82D0-450C-9E38-8B2A0F9C6AB1}" presName="parTx" presStyleLbl="revTx" presStyleIdx="0" presStyleCnt="5">
        <dgm:presLayoutVars>
          <dgm:chMax val="0"/>
          <dgm:chPref val="0"/>
        </dgm:presLayoutVars>
      </dgm:prSet>
      <dgm:spPr/>
    </dgm:pt>
    <dgm:pt modelId="{AD3DD9D9-9389-4111-8FF7-2C097C005C3C}" type="pres">
      <dgm:prSet presAssocID="{053360CD-492B-4AAB-842E-8E36200D7BF4}" presName="sibTrans" presStyleCnt="0"/>
      <dgm:spPr/>
    </dgm:pt>
    <dgm:pt modelId="{216E6BC3-DFAC-42AA-823D-82DF9C5B33B5}" type="pres">
      <dgm:prSet presAssocID="{4E56E520-EB37-436F-9E00-C35B7735774A}" presName="compNode" presStyleCnt="0"/>
      <dgm:spPr/>
    </dgm:pt>
    <dgm:pt modelId="{F65EA7DC-DF29-43F8-8E86-50EEB1FBDDBD}" type="pres">
      <dgm:prSet presAssocID="{4E56E520-EB37-436F-9E00-C35B7735774A}" presName="bgRect" presStyleLbl="bgShp" presStyleIdx="1" presStyleCnt="5"/>
      <dgm:spPr/>
    </dgm:pt>
    <dgm:pt modelId="{3C9889E0-FE1C-4E49-9736-ADACEBE65AFB}" type="pres">
      <dgm:prSet presAssocID="{4E56E520-EB37-436F-9E00-C35B7735774A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52ADF03A-B604-4EBE-BAF6-451A729B0875}" type="pres">
      <dgm:prSet presAssocID="{4E56E520-EB37-436F-9E00-C35B7735774A}" presName="spaceRect" presStyleCnt="0"/>
      <dgm:spPr/>
    </dgm:pt>
    <dgm:pt modelId="{80B32F11-DE0B-41B3-855F-56B38B3FF8A0}" type="pres">
      <dgm:prSet presAssocID="{4E56E520-EB37-436F-9E00-C35B7735774A}" presName="parTx" presStyleLbl="revTx" presStyleIdx="1" presStyleCnt="5">
        <dgm:presLayoutVars>
          <dgm:chMax val="0"/>
          <dgm:chPref val="0"/>
        </dgm:presLayoutVars>
      </dgm:prSet>
      <dgm:spPr/>
    </dgm:pt>
    <dgm:pt modelId="{C676E60E-DE3E-4E11-BD68-B39C8259B2D0}" type="pres">
      <dgm:prSet presAssocID="{FFD577D4-8428-4007-8090-832FF01BB26A}" presName="sibTrans" presStyleCnt="0"/>
      <dgm:spPr/>
    </dgm:pt>
    <dgm:pt modelId="{05B09FA8-AB19-4016-9E68-83C662892F0F}" type="pres">
      <dgm:prSet presAssocID="{A583C4AA-B9C1-4475-8D44-388E6251EFC9}" presName="compNode" presStyleCnt="0"/>
      <dgm:spPr/>
    </dgm:pt>
    <dgm:pt modelId="{3A55E29E-0AA4-4FC5-89F2-94E97D1A987F}" type="pres">
      <dgm:prSet presAssocID="{A583C4AA-B9C1-4475-8D44-388E6251EFC9}" presName="bgRect" presStyleLbl="bgShp" presStyleIdx="2" presStyleCnt="5"/>
      <dgm:spPr/>
    </dgm:pt>
    <dgm:pt modelId="{2FE459E0-050C-406C-8927-3301F66CB329}" type="pres">
      <dgm:prSet presAssocID="{A583C4AA-B9C1-4475-8D44-388E6251EFC9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FE2B1E1C-C96C-4478-B370-EE66E5F99958}" type="pres">
      <dgm:prSet presAssocID="{A583C4AA-B9C1-4475-8D44-388E6251EFC9}" presName="spaceRect" presStyleCnt="0"/>
      <dgm:spPr/>
    </dgm:pt>
    <dgm:pt modelId="{B321925B-950E-4F88-986A-CC31FD423B1A}" type="pres">
      <dgm:prSet presAssocID="{A583C4AA-B9C1-4475-8D44-388E6251EFC9}" presName="parTx" presStyleLbl="revTx" presStyleIdx="2" presStyleCnt="5">
        <dgm:presLayoutVars>
          <dgm:chMax val="0"/>
          <dgm:chPref val="0"/>
        </dgm:presLayoutVars>
      </dgm:prSet>
      <dgm:spPr/>
    </dgm:pt>
    <dgm:pt modelId="{F91B5F21-EF76-4C63-9E32-A45772F14E2D}" type="pres">
      <dgm:prSet presAssocID="{E4ECC5ED-3AAB-4C5A-B8FC-74A855146F95}" presName="sibTrans" presStyleCnt="0"/>
      <dgm:spPr/>
    </dgm:pt>
    <dgm:pt modelId="{41028A2A-CD94-4943-9686-AFA3B879D256}" type="pres">
      <dgm:prSet presAssocID="{3A8F9CF9-1284-496C-95E4-780C1340C850}" presName="compNode" presStyleCnt="0"/>
      <dgm:spPr/>
    </dgm:pt>
    <dgm:pt modelId="{69D4A45F-E803-4E57-9314-CB659B822291}" type="pres">
      <dgm:prSet presAssocID="{3A8F9CF9-1284-496C-95E4-780C1340C850}" presName="bgRect" presStyleLbl="bgShp" presStyleIdx="3" presStyleCnt="5"/>
      <dgm:spPr/>
    </dgm:pt>
    <dgm:pt modelId="{F9835510-5C25-4A56-80BA-D87B1C778E7B}" type="pres">
      <dgm:prSet presAssocID="{3A8F9CF9-1284-496C-95E4-780C1340C850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itor"/>
        </a:ext>
      </dgm:extLst>
    </dgm:pt>
    <dgm:pt modelId="{0A6B41CB-DACC-4B42-B821-58443D973709}" type="pres">
      <dgm:prSet presAssocID="{3A8F9CF9-1284-496C-95E4-780C1340C850}" presName="spaceRect" presStyleCnt="0"/>
      <dgm:spPr/>
    </dgm:pt>
    <dgm:pt modelId="{9978DA6B-0390-43CF-A28B-7D37FFA94C8D}" type="pres">
      <dgm:prSet presAssocID="{3A8F9CF9-1284-496C-95E4-780C1340C850}" presName="parTx" presStyleLbl="revTx" presStyleIdx="3" presStyleCnt="5">
        <dgm:presLayoutVars>
          <dgm:chMax val="0"/>
          <dgm:chPref val="0"/>
        </dgm:presLayoutVars>
      </dgm:prSet>
      <dgm:spPr/>
    </dgm:pt>
    <dgm:pt modelId="{30341935-EEA1-45D2-BB1C-96DCB05A2497}" type="pres">
      <dgm:prSet presAssocID="{0276CC8B-E793-4F0C-87D4-59F141564AAC}" presName="sibTrans" presStyleCnt="0"/>
      <dgm:spPr/>
    </dgm:pt>
    <dgm:pt modelId="{39E3BDD9-AC71-4AF6-90B2-CEA5CE5598B3}" type="pres">
      <dgm:prSet presAssocID="{43B6E790-E996-42BE-B8AC-621758582E5A}" presName="compNode" presStyleCnt="0"/>
      <dgm:spPr/>
    </dgm:pt>
    <dgm:pt modelId="{BF6BE559-B5A6-47C3-A75C-2BA1991F23FD}" type="pres">
      <dgm:prSet presAssocID="{43B6E790-E996-42BE-B8AC-621758582E5A}" presName="bgRect" presStyleLbl="bgShp" presStyleIdx="4" presStyleCnt="5"/>
      <dgm:spPr/>
    </dgm:pt>
    <dgm:pt modelId="{82C9AD0A-DDB6-4AB5-853C-A27975221AB3}" type="pres">
      <dgm:prSet presAssocID="{43B6E790-E996-42BE-B8AC-621758582E5A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ocket"/>
        </a:ext>
      </dgm:extLst>
    </dgm:pt>
    <dgm:pt modelId="{9AABB392-677C-43DF-86C1-D270638377C5}" type="pres">
      <dgm:prSet presAssocID="{43B6E790-E996-42BE-B8AC-621758582E5A}" presName="spaceRect" presStyleCnt="0"/>
      <dgm:spPr/>
    </dgm:pt>
    <dgm:pt modelId="{D70A805E-C5E6-418F-B95E-D4CEB73978F1}" type="pres">
      <dgm:prSet presAssocID="{43B6E790-E996-42BE-B8AC-621758582E5A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50D6FE11-7C83-4738-AE30-A2E31A90039A}" srcId="{D342A2AF-F5B1-4553-8930-7C92B5050ADA}" destId="{A583C4AA-B9C1-4475-8D44-388E6251EFC9}" srcOrd="2" destOrd="0" parTransId="{55419936-3CC4-4FD1-B047-3907FF1B6005}" sibTransId="{E4ECC5ED-3AAB-4C5A-B8FC-74A855146F95}"/>
    <dgm:cxn modelId="{46089320-DCFB-4363-B469-0B5E4F3AEB63}" srcId="{D342A2AF-F5B1-4553-8930-7C92B5050ADA}" destId="{4E56E520-EB37-436F-9E00-C35B7735774A}" srcOrd="1" destOrd="0" parTransId="{C78A0AB5-6716-402E-80A4-42FBC3EB74B2}" sibTransId="{FFD577D4-8428-4007-8090-832FF01BB26A}"/>
    <dgm:cxn modelId="{82233F3B-9D84-412F-8D1F-C995D700A3E1}" type="presOf" srcId="{A583C4AA-B9C1-4475-8D44-388E6251EFC9}" destId="{B321925B-950E-4F88-986A-CC31FD423B1A}" srcOrd="0" destOrd="0" presId="urn:microsoft.com/office/officeart/2018/2/layout/IconVerticalSolidList"/>
    <dgm:cxn modelId="{05347B49-6949-4A73-AAC3-8F1B7F71672A}" type="presOf" srcId="{40D83F23-82D0-450C-9E38-8B2A0F9C6AB1}" destId="{FBC32B71-3AE4-436B-9D59-F686043C5832}" srcOrd="0" destOrd="0" presId="urn:microsoft.com/office/officeart/2018/2/layout/IconVerticalSolidList"/>
    <dgm:cxn modelId="{9D7A6550-3746-4419-90EB-E67B089585B1}" srcId="{D342A2AF-F5B1-4553-8930-7C92B5050ADA}" destId="{40D83F23-82D0-450C-9E38-8B2A0F9C6AB1}" srcOrd="0" destOrd="0" parTransId="{9FB78929-8C6A-4285-9DA1-CD1B306B10AC}" sibTransId="{053360CD-492B-4AAB-842E-8E36200D7BF4}"/>
    <dgm:cxn modelId="{79F1A653-B7EC-4D92-A4AB-12ED5E25DBEF}" type="presOf" srcId="{4E56E520-EB37-436F-9E00-C35B7735774A}" destId="{80B32F11-DE0B-41B3-855F-56B38B3FF8A0}" srcOrd="0" destOrd="0" presId="urn:microsoft.com/office/officeart/2018/2/layout/IconVerticalSolidList"/>
    <dgm:cxn modelId="{67CB2C66-638C-4626-9F07-B49A6FF7F904}" type="presOf" srcId="{3A8F9CF9-1284-496C-95E4-780C1340C850}" destId="{9978DA6B-0390-43CF-A28B-7D37FFA94C8D}" srcOrd="0" destOrd="0" presId="urn:microsoft.com/office/officeart/2018/2/layout/IconVerticalSolidList"/>
    <dgm:cxn modelId="{9A1CC5AD-5C06-40B6-A2CE-64AA927F7B26}" srcId="{D342A2AF-F5B1-4553-8930-7C92B5050ADA}" destId="{43B6E790-E996-42BE-B8AC-621758582E5A}" srcOrd="4" destOrd="0" parTransId="{F9697826-FC13-426B-A421-F66DA49DC77A}" sibTransId="{39C22465-D153-492C-8D84-D7B752A67F67}"/>
    <dgm:cxn modelId="{90F273B4-52E4-499E-A969-4B78BBEBBC3C}" type="presOf" srcId="{D342A2AF-F5B1-4553-8930-7C92B5050ADA}" destId="{F4CD78D6-3F07-46B2-A12F-EF6F6E0B9F2A}" srcOrd="0" destOrd="0" presId="urn:microsoft.com/office/officeart/2018/2/layout/IconVerticalSolidList"/>
    <dgm:cxn modelId="{EFE2A8C3-9A9C-4E0B-B46D-E3AAE895F1E5}" srcId="{D342A2AF-F5B1-4553-8930-7C92B5050ADA}" destId="{3A8F9CF9-1284-496C-95E4-780C1340C850}" srcOrd="3" destOrd="0" parTransId="{3D9E996F-1B78-4A5B-AF2C-267ED0083DCE}" sibTransId="{0276CC8B-E793-4F0C-87D4-59F141564AAC}"/>
    <dgm:cxn modelId="{9253CEF7-197D-4A02-B079-EF44F6B3C62F}" type="presOf" srcId="{43B6E790-E996-42BE-B8AC-621758582E5A}" destId="{D70A805E-C5E6-418F-B95E-D4CEB73978F1}" srcOrd="0" destOrd="0" presId="urn:microsoft.com/office/officeart/2018/2/layout/IconVerticalSolidList"/>
    <dgm:cxn modelId="{DE17584A-128B-4D0A-9E2B-42533CEBF7C5}" type="presParOf" srcId="{F4CD78D6-3F07-46B2-A12F-EF6F6E0B9F2A}" destId="{836A34C6-1538-481D-86C0-0A5778FB0681}" srcOrd="0" destOrd="0" presId="urn:microsoft.com/office/officeart/2018/2/layout/IconVerticalSolidList"/>
    <dgm:cxn modelId="{99AAA85C-E9A0-4D18-B367-2C96E961305B}" type="presParOf" srcId="{836A34C6-1538-481D-86C0-0A5778FB0681}" destId="{8BD44463-420B-4426-956C-77C838A50903}" srcOrd="0" destOrd="0" presId="urn:microsoft.com/office/officeart/2018/2/layout/IconVerticalSolidList"/>
    <dgm:cxn modelId="{1FCB403B-2045-4035-96D1-560FF63EF7FF}" type="presParOf" srcId="{836A34C6-1538-481D-86C0-0A5778FB0681}" destId="{776DEB2B-72A3-4FFB-82D2-86A0E56B0FAF}" srcOrd="1" destOrd="0" presId="urn:microsoft.com/office/officeart/2018/2/layout/IconVerticalSolidList"/>
    <dgm:cxn modelId="{3EE05890-A4FB-42A9-B500-1974871536AE}" type="presParOf" srcId="{836A34C6-1538-481D-86C0-0A5778FB0681}" destId="{5082652A-4F51-440B-A2E9-6C128452D51D}" srcOrd="2" destOrd="0" presId="urn:microsoft.com/office/officeart/2018/2/layout/IconVerticalSolidList"/>
    <dgm:cxn modelId="{D5F9903E-2F78-42E0-B313-8A1C86685EDF}" type="presParOf" srcId="{836A34C6-1538-481D-86C0-0A5778FB0681}" destId="{FBC32B71-3AE4-436B-9D59-F686043C5832}" srcOrd="3" destOrd="0" presId="urn:microsoft.com/office/officeart/2018/2/layout/IconVerticalSolidList"/>
    <dgm:cxn modelId="{FEA0CABC-1F63-46C3-B15B-063D84132633}" type="presParOf" srcId="{F4CD78D6-3F07-46B2-A12F-EF6F6E0B9F2A}" destId="{AD3DD9D9-9389-4111-8FF7-2C097C005C3C}" srcOrd="1" destOrd="0" presId="urn:microsoft.com/office/officeart/2018/2/layout/IconVerticalSolidList"/>
    <dgm:cxn modelId="{BA7A772E-F51D-46BD-8C2F-8AE36B339EB5}" type="presParOf" srcId="{F4CD78D6-3F07-46B2-A12F-EF6F6E0B9F2A}" destId="{216E6BC3-DFAC-42AA-823D-82DF9C5B33B5}" srcOrd="2" destOrd="0" presId="urn:microsoft.com/office/officeart/2018/2/layout/IconVerticalSolidList"/>
    <dgm:cxn modelId="{7FFD285E-6335-4626-9C62-CE593DA8D557}" type="presParOf" srcId="{216E6BC3-DFAC-42AA-823D-82DF9C5B33B5}" destId="{F65EA7DC-DF29-43F8-8E86-50EEB1FBDDBD}" srcOrd="0" destOrd="0" presId="urn:microsoft.com/office/officeart/2018/2/layout/IconVerticalSolidList"/>
    <dgm:cxn modelId="{06F4F4C5-88E0-4993-AA38-020A6787C0AE}" type="presParOf" srcId="{216E6BC3-DFAC-42AA-823D-82DF9C5B33B5}" destId="{3C9889E0-FE1C-4E49-9736-ADACEBE65AFB}" srcOrd="1" destOrd="0" presId="urn:microsoft.com/office/officeart/2018/2/layout/IconVerticalSolidList"/>
    <dgm:cxn modelId="{D7A7C936-5E49-4C3E-8C6E-12C688A48763}" type="presParOf" srcId="{216E6BC3-DFAC-42AA-823D-82DF9C5B33B5}" destId="{52ADF03A-B604-4EBE-BAF6-451A729B0875}" srcOrd="2" destOrd="0" presId="urn:microsoft.com/office/officeart/2018/2/layout/IconVerticalSolidList"/>
    <dgm:cxn modelId="{B1D110CE-03DA-4816-85AC-2CF4268E98DC}" type="presParOf" srcId="{216E6BC3-DFAC-42AA-823D-82DF9C5B33B5}" destId="{80B32F11-DE0B-41B3-855F-56B38B3FF8A0}" srcOrd="3" destOrd="0" presId="urn:microsoft.com/office/officeart/2018/2/layout/IconVerticalSolidList"/>
    <dgm:cxn modelId="{A2CBF2BD-ECDC-48C1-8BEA-49909940AB52}" type="presParOf" srcId="{F4CD78D6-3F07-46B2-A12F-EF6F6E0B9F2A}" destId="{C676E60E-DE3E-4E11-BD68-B39C8259B2D0}" srcOrd="3" destOrd="0" presId="urn:microsoft.com/office/officeart/2018/2/layout/IconVerticalSolidList"/>
    <dgm:cxn modelId="{F3B616FB-4A4B-48E6-8DDB-A49D9F0A465C}" type="presParOf" srcId="{F4CD78D6-3F07-46B2-A12F-EF6F6E0B9F2A}" destId="{05B09FA8-AB19-4016-9E68-83C662892F0F}" srcOrd="4" destOrd="0" presId="urn:microsoft.com/office/officeart/2018/2/layout/IconVerticalSolidList"/>
    <dgm:cxn modelId="{AE67E769-43D1-4DD0-9C31-AEE437C9CC26}" type="presParOf" srcId="{05B09FA8-AB19-4016-9E68-83C662892F0F}" destId="{3A55E29E-0AA4-4FC5-89F2-94E97D1A987F}" srcOrd="0" destOrd="0" presId="urn:microsoft.com/office/officeart/2018/2/layout/IconVerticalSolidList"/>
    <dgm:cxn modelId="{A16B1B1A-FB05-4BE7-AA28-F1EA028945C8}" type="presParOf" srcId="{05B09FA8-AB19-4016-9E68-83C662892F0F}" destId="{2FE459E0-050C-406C-8927-3301F66CB329}" srcOrd="1" destOrd="0" presId="urn:microsoft.com/office/officeart/2018/2/layout/IconVerticalSolidList"/>
    <dgm:cxn modelId="{883AB7B0-DFB8-43D2-AF96-3FF0A5BB9C6B}" type="presParOf" srcId="{05B09FA8-AB19-4016-9E68-83C662892F0F}" destId="{FE2B1E1C-C96C-4478-B370-EE66E5F99958}" srcOrd="2" destOrd="0" presId="urn:microsoft.com/office/officeart/2018/2/layout/IconVerticalSolidList"/>
    <dgm:cxn modelId="{FA6CFFF4-539F-48C8-B86C-92A582B02391}" type="presParOf" srcId="{05B09FA8-AB19-4016-9E68-83C662892F0F}" destId="{B321925B-950E-4F88-986A-CC31FD423B1A}" srcOrd="3" destOrd="0" presId="urn:microsoft.com/office/officeart/2018/2/layout/IconVerticalSolidList"/>
    <dgm:cxn modelId="{3DAA83D9-1063-4409-8F83-A530AAD70297}" type="presParOf" srcId="{F4CD78D6-3F07-46B2-A12F-EF6F6E0B9F2A}" destId="{F91B5F21-EF76-4C63-9E32-A45772F14E2D}" srcOrd="5" destOrd="0" presId="urn:microsoft.com/office/officeart/2018/2/layout/IconVerticalSolidList"/>
    <dgm:cxn modelId="{7E686ED8-CB66-4C8A-807F-AB636DA2EE47}" type="presParOf" srcId="{F4CD78D6-3F07-46B2-A12F-EF6F6E0B9F2A}" destId="{41028A2A-CD94-4943-9686-AFA3B879D256}" srcOrd="6" destOrd="0" presId="urn:microsoft.com/office/officeart/2018/2/layout/IconVerticalSolidList"/>
    <dgm:cxn modelId="{9B1781DA-5049-4C74-B859-8A93B4649656}" type="presParOf" srcId="{41028A2A-CD94-4943-9686-AFA3B879D256}" destId="{69D4A45F-E803-4E57-9314-CB659B822291}" srcOrd="0" destOrd="0" presId="urn:microsoft.com/office/officeart/2018/2/layout/IconVerticalSolidList"/>
    <dgm:cxn modelId="{55BC8C0D-7858-4055-A60B-44F9FB487B7F}" type="presParOf" srcId="{41028A2A-CD94-4943-9686-AFA3B879D256}" destId="{F9835510-5C25-4A56-80BA-D87B1C778E7B}" srcOrd="1" destOrd="0" presId="urn:microsoft.com/office/officeart/2018/2/layout/IconVerticalSolidList"/>
    <dgm:cxn modelId="{AC05F3EA-910F-49A6-9FAC-7CABBC64F5C5}" type="presParOf" srcId="{41028A2A-CD94-4943-9686-AFA3B879D256}" destId="{0A6B41CB-DACC-4B42-B821-58443D973709}" srcOrd="2" destOrd="0" presId="urn:microsoft.com/office/officeart/2018/2/layout/IconVerticalSolidList"/>
    <dgm:cxn modelId="{3AAE106F-C2C1-4A60-A833-1324BD48228F}" type="presParOf" srcId="{41028A2A-CD94-4943-9686-AFA3B879D256}" destId="{9978DA6B-0390-43CF-A28B-7D37FFA94C8D}" srcOrd="3" destOrd="0" presId="urn:microsoft.com/office/officeart/2018/2/layout/IconVerticalSolidList"/>
    <dgm:cxn modelId="{98028D07-CFEC-4F06-B3A9-C1C916081FDA}" type="presParOf" srcId="{F4CD78D6-3F07-46B2-A12F-EF6F6E0B9F2A}" destId="{30341935-EEA1-45D2-BB1C-96DCB05A2497}" srcOrd="7" destOrd="0" presId="urn:microsoft.com/office/officeart/2018/2/layout/IconVerticalSolidList"/>
    <dgm:cxn modelId="{0F036946-AD50-40CC-94F0-F6313DEFB6F5}" type="presParOf" srcId="{F4CD78D6-3F07-46B2-A12F-EF6F6E0B9F2A}" destId="{39E3BDD9-AC71-4AF6-90B2-CEA5CE5598B3}" srcOrd="8" destOrd="0" presId="urn:microsoft.com/office/officeart/2018/2/layout/IconVerticalSolidList"/>
    <dgm:cxn modelId="{F1FE9FCF-5477-4A2E-9829-426653F1CFA9}" type="presParOf" srcId="{39E3BDD9-AC71-4AF6-90B2-CEA5CE5598B3}" destId="{BF6BE559-B5A6-47C3-A75C-2BA1991F23FD}" srcOrd="0" destOrd="0" presId="urn:microsoft.com/office/officeart/2018/2/layout/IconVerticalSolidList"/>
    <dgm:cxn modelId="{5885D275-E52F-4F9B-9516-78F34D4082E8}" type="presParOf" srcId="{39E3BDD9-AC71-4AF6-90B2-CEA5CE5598B3}" destId="{82C9AD0A-DDB6-4AB5-853C-A27975221AB3}" srcOrd="1" destOrd="0" presId="urn:microsoft.com/office/officeart/2018/2/layout/IconVerticalSolidList"/>
    <dgm:cxn modelId="{7AADEDC2-F4DA-417C-B4A3-6640FA7897A6}" type="presParOf" srcId="{39E3BDD9-AC71-4AF6-90B2-CEA5CE5598B3}" destId="{9AABB392-677C-43DF-86C1-D270638377C5}" srcOrd="2" destOrd="0" presId="urn:microsoft.com/office/officeart/2018/2/layout/IconVerticalSolidList"/>
    <dgm:cxn modelId="{6ADA0D4D-CDA3-4277-8F6E-2E79A0B06AC5}" type="presParOf" srcId="{39E3BDD9-AC71-4AF6-90B2-CEA5CE5598B3}" destId="{D70A805E-C5E6-418F-B95E-D4CEB73978F1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D44463-420B-4426-956C-77C838A50903}">
      <dsp:nvSpPr>
        <dsp:cNvPr id="0" name=""/>
        <dsp:cNvSpPr/>
      </dsp:nvSpPr>
      <dsp:spPr>
        <a:xfrm>
          <a:off x="0" y="4643"/>
          <a:ext cx="7240146" cy="98905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76DEB2B-72A3-4FFB-82D2-86A0E56B0FAF}">
      <dsp:nvSpPr>
        <dsp:cNvPr id="0" name=""/>
        <dsp:cNvSpPr/>
      </dsp:nvSpPr>
      <dsp:spPr>
        <a:xfrm>
          <a:off x="299188" y="227180"/>
          <a:ext cx="543978" cy="54397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C32B71-3AE4-436B-9D59-F686043C5832}">
      <dsp:nvSpPr>
        <dsp:cNvPr id="0" name=""/>
        <dsp:cNvSpPr/>
      </dsp:nvSpPr>
      <dsp:spPr>
        <a:xfrm>
          <a:off x="1142355" y="4643"/>
          <a:ext cx="6097790" cy="9890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4675" tIns="104675" rIns="104675" bIns="104675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Collect data using APIs and Web Scraping</a:t>
          </a:r>
        </a:p>
      </dsp:txBody>
      <dsp:txXfrm>
        <a:off x="1142355" y="4643"/>
        <a:ext cx="6097790" cy="989052"/>
      </dsp:txXfrm>
    </dsp:sp>
    <dsp:sp modelId="{F65EA7DC-DF29-43F8-8E86-50EEB1FBDDBD}">
      <dsp:nvSpPr>
        <dsp:cNvPr id="0" name=""/>
        <dsp:cNvSpPr/>
      </dsp:nvSpPr>
      <dsp:spPr>
        <a:xfrm>
          <a:off x="0" y="1240958"/>
          <a:ext cx="7240146" cy="98905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C9889E0-FE1C-4E49-9736-ADACEBE65AFB}">
      <dsp:nvSpPr>
        <dsp:cNvPr id="0" name=""/>
        <dsp:cNvSpPr/>
      </dsp:nvSpPr>
      <dsp:spPr>
        <a:xfrm>
          <a:off x="299188" y="1463495"/>
          <a:ext cx="543978" cy="54397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0B32F11-DE0B-41B3-855F-56B38B3FF8A0}">
      <dsp:nvSpPr>
        <dsp:cNvPr id="0" name=""/>
        <dsp:cNvSpPr/>
      </dsp:nvSpPr>
      <dsp:spPr>
        <a:xfrm>
          <a:off x="1142355" y="1240958"/>
          <a:ext cx="6097790" cy="9890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4675" tIns="104675" rIns="104675" bIns="104675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/>
            <a:t>P</a:t>
          </a:r>
          <a:r>
            <a:rPr lang="en-US" sz="1900" kern="1200"/>
            <a:t>rocess data</a:t>
          </a:r>
        </a:p>
      </dsp:txBody>
      <dsp:txXfrm>
        <a:off x="1142355" y="1240958"/>
        <a:ext cx="6097790" cy="989052"/>
      </dsp:txXfrm>
    </dsp:sp>
    <dsp:sp modelId="{3A55E29E-0AA4-4FC5-89F2-94E97D1A987F}">
      <dsp:nvSpPr>
        <dsp:cNvPr id="0" name=""/>
        <dsp:cNvSpPr/>
      </dsp:nvSpPr>
      <dsp:spPr>
        <a:xfrm>
          <a:off x="0" y="2477273"/>
          <a:ext cx="7240146" cy="98905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FE459E0-050C-406C-8927-3301F66CB329}">
      <dsp:nvSpPr>
        <dsp:cNvPr id="0" name=""/>
        <dsp:cNvSpPr/>
      </dsp:nvSpPr>
      <dsp:spPr>
        <a:xfrm>
          <a:off x="299188" y="2699810"/>
          <a:ext cx="543978" cy="54397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321925B-950E-4F88-986A-CC31FD423B1A}">
      <dsp:nvSpPr>
        <dsp:cNvPr id="0" name=""/>
        <dsp:cNvSpPr/>
      </dsp:nvSpPr>
      <dsp:spPr>
        <a:xfrm>
          <a:off x="1142355" y="2477273"/>
          <a:ext cx="6097790" cy="9890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4675" tIns="104675" rIns="104675" bIns="104675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/>
            <a:t>A</a:t>
          </a:r>
          <a:r>
            <a:rPr lang="en-US" sz="1900" kern="1200"/>
            <a:t>pply EDA (Exploratory Data Analysis) using SQL, python and visualization techniques</a:t>
          </a:r>
        </a:p>
      </dsp:txBody>
      <dsp:txXfrm>
        <a:off x="1142355" y="2477273"/>
        <a:ext cx="6097790" cy="989052"/>
      </dsp:txXfrm>
    </dsp:sp>
    <dsp:sp modelId="{69D4A45F-E803-4E57-9314-CB659B822291}">
      <dsp:nvSpPr>
        <dsp:cNvPr id="0" name=""/>
        <dsp:cNvSpPr/>
      </dsp:nvSpPr>
      <dsp:spPr>
        <a:xfrm>
          <a:off x="0" y="3713589"/>
          <a:ext cx="7240146" cy="98905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9835510-5C25-4A56-80BA-D87B1C778E7B}">
      <dsp:nvSpPr>
        <dsp:cNvPr id="0" name=""/>
        <dsp:cNvSpPr/>
      </dsp:nvSpPr>
      <dsp:spPr>
        <a:xfrm>
          <a:off x="299188" y="3936125"/>
          <a:ext cx="543978" cy="54397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78DA6B-0390-43CF-A28B-7D37FFA94C8D}">
      <dsp:nvSpPr>
        <dsp:cNvPr id="0" name=""/>
        <dsp:cNvSpPr/>
      </dsp:nvSpPr>
      <dsp:spPr>
        <a:xfrm>
          <a:off x="1142355" y="3713589"/>
          <a:ext cx="6097790" cy="9890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4675" tIns="104675" rIns="104675" bIns="104675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Create interactive Visual Analitycs and Dashboard</a:t>
          </a:r>
        </a:p>
      </dsp:txBody>
      <dsp:txXfrm>
        <a:off x="1142355" y="3713589"/>
        <a:ext cx="6097790" cy="989052"/>
      </dsp:txXfrm>
    </dsp:sp>
    <dsp:sp modelId="{BF6BE559-B5A6-47C3-A75C-2BA1991F23FD}">
      <dsp:nvSpPr>
        <dsp:cNvPr id="0" name=""/>
        <dsp:cNvSpPr/>
      </dsp:nvSpPr>
      <dsp:spPr>
        <a:xfrm>
          <a:off x="0" y="4949904"/>
          <a:ext cx="7240146" cy="98905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2C9AD0A-DDB6-4AB5-853C-A27975221AB3}">
      <dsp:nvSpPr>
        <dsp:cNvPr id="0" name=""/>
        <dsp:cNvSpPr/>
      </dsp:nvSpPr>
      <dsp:spPr>
        <a:xfrm>
          <a:off x="299188" y="5172441"/>
          <a:ext cx="543978" cy="543978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70A805E-C5E6-418F-B95E-D4CEB73978F1}">
      <dsp:nvSpPr>
        <dsp:cNvPr id="0" name=""/>
        <dsp:cNvSpPr/>
      </dsp:nvSpPr>
      <dsp:spPr>
        <a:xfrm>
          <a:off x="1142355" y="4949904"/>
          <a:ext cx="6097790" cy="9890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4675" tIns="104675" rIns="104675" bIns="104675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Finally apply machine learning algorithms to predict will rocket land or not</a:t>
          </a:r>
        </a:p>
      </dsp:txBody>
      <dsp:txXfrm>
        <a:off x="1142355" y="4949904"/>
        <a:ext cx="6097790" cy="98905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674CB-3709-4ACF-BB61-29ADEA3D41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33272"/>
            <a:ext cx="9144000" cy="2478024"/>
          </a:xfrm>
        </p:spPr>
        <p:txBody>
          <a:bodyPr lIns="0" tIns="0" rIns="0" bIns="0" anchor="b">
            <a:noAutofit/>
          </a:bodyPr>
          <a:lstStyle>
            <a:lvl1pPr algn="ctr">
              <a:defRPr sz="4000" spc="75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6DA6BE-9B64-48FC-92D1-EF0D426A39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22192"/>
            <a:ext cx="9144000" cy="1435608"/>
          </a:xfrm>
        </p:spPr>
        <p:txBody>
          <a:bodyPr lIns="0" tIns="0" rIns="0" bIns="0">
            <a:normAutofit/>
          </a:bodyPr>
          <a:lstStyle>
            <a:lvl1pPr marL="0" indent="0" algn="ctr">
              <a:lnSpc>
                <a:spcPct val="150000"/>
              </a:lnSpc>
              <a:buNone/>
              <a:defRPr sz="1600" cap="all" spc="60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83AE59-8E21-449F-86DA-5BE297010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A5808-3B61-48CC-92EF-85AC2E0DFA56}" type="datetime2">
              <a:rPr lang="en-US" smtClean="0"/>
              <a:t>Friday, November 3,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8CCD60-9970-49FD-8254-21154BAA1E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C0A488-07A7-42F9-B1DF-68545B754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3023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DC3B6-2D75-4EC4-9120-88DCE0EA6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4B06CB-A0FE-4499-B674-90C8C281A5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7FD700-765A-4DE6-A8EC-9D9D92FCBB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E98AF-4574-4509-BF7A-519ACD5BF826}" type="datetime2">
              <a:rPr lang="en-US" smtClean="0"/>
              <a:t>Friday, November 3,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4664EC-C4B1-4D14-9ED3-14C6CCBFFC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DF5526-E518-4133-9F44-D812576C10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6408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F62998-15B1-4CA8-8C60-7801001F80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838899"/>
            <a:ext cx="2628900" cy="48493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1AE278-0885-4594-AB09-120344C7D8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49235" y="838900"/>
            <a:ext cx="7723265" cy="48493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B850CC-FB43-4988-8D4E-9C54C20185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D97D4-9636-490F-85D0-E926C2B6F3B1}" type="datetime2">
              <a:rPr lang="en-US" smtClean="0"/>
              <a:t>Friday, November 3,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A70300-3853-4FB4-A084-CF6E5CF2BD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DBAFB0-25AA-4B69-8418-418F47A92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3599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E0F35-0AE7-48AB-9005-F1DB4BD0B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D4022-C31F-4C4C-B5BF-5F9730C08A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A45EE9-11D3-436C-9D73-1AA6CCDB16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AF3C6-0FD4-4939-991C-00DDE5C56815}" type="datetime2">
              <a:rPr lang="en-US" smtClean="0"/>
              <a:t>Friday, November 3,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817DCF-881F-4956-81AE-A6D27A88F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65F17-AD75-4B7E-970D-5D4DBD5D1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4823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C12CB-05D8-4D62-BDC5-812DB6DD0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1709738"/>
            <a:ext cx="9966960" cy="2852737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4400" spc="75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52F020-8516-4B9E-B455-5731ED6C9E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4974336"/>
            <a:ext cx="9966961" cy="1115568"/>
          </a:xfrm>
        </p:spPr>
        <p:txBody>
          <a:bodyPr>
            <a:normAutofit/>
          </a:bodyPr>
          <a:lstStyle>
            <a:lvl1pPr marL="0" indent="0">
              <a:buNone/>
              <a:defRPr sz="1600" cap="all" spc="6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822993-6E28-44BB-B983-095B476B80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07482-8128-47C6-A8DD-6452B0291CFF}" type="datetime2">
              <a:rPr lang="en-US" smtClean="0"/>
              <a:t>Friday, November 3,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909971-06C9-462B-81D9-BEF24C708A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9A076D-47C1-49CD-9A8B-956DB3FC3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6764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8DFBD-F5ED-455C-8AD0-97476A55E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30E58C-F463-4D52-9225-9410133113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71600" y="2112264"/>
            <a:ext cx="4846320" cy="39593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F7BDB4-97FA-485D-A557-6F96692BAC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66560" y="2112265"/>
            <a:ext cx="4846320" cy="39593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C50007-C799-4117-8ACD-5EE980E63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03F25-275E-41DE-BE3B-EBF0DB49F9B1}" type="datetime2">
              <a:rPr lang="en-US" smtClean="0"/>
              <a:t>Friday, November 3, 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4E8968-6BAD-4D5A-BF1D-911C7A39C1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9D8C08-BF20-4D5E-9004-0C075C36D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8382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036E0D-26A5-455A-A8BD-70DA8BC03E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2112264"/>
            <a:ext cx="484107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FD4EA0-094D-4056-9032-BFB44B4089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71600" y="3018472"/>
            <a:ext cx="4841076" cy="31048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C0CCE8-718F-4620-8B4A-C60EEA7B88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66560" y="2112264"/>
            <a:ext cx="484632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6CE86DF-0069-4D31-BDD3-A9A2F9B7B4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766560" y="3018471"/>
            <a:ext cx="4841076" cy="31048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1A5ED06-FE54-4B86-A8D4-07D0EB08C3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75572-4A44-4171-84AA-64D42C8050A6}" type="datetime2">
              <a:rPr lang="en-US" smtClean="0"/>
              <a:t>Friday, November 3, 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E9EC6C3-0950-4AFE-936A-9AB5D2278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784B1D1-BE0C-48F4-BC74-90675A0F0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2D453288-3D76-40C1-BE00-223AB28F1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53381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B1716-24B0-42CD-95B6-843092597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E3617E-4B11-481F-AC6E-0003179029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1612E-528E-4FD5-9E9E-E15F1108F171}" type="datetime2">
              <a:rPr lang="en-US" smtClean="0"/>
              <a:t>Friday, November 3, 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BF19CC-06D3-40E9-81B5-63B457B220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EFC312-3AA5-46F7-B701-3D9327A68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17197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C9E28E-1389-47AF-B3EB-22571417A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6D862-A06D-436F-A92E-EBAAD50B6E50}" type="datetime2">
              <a:rPr lang="en-US" smtClean="0"/>
              <a:t>Friday, November 3, 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CF6B08-1984-4F7C-9F6E-A4F47BDBA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71B3C5-CEC7-427F-931C-1318C421B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8492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EB55F-536E-4547-A5D2-0483FC368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987425"/>
            <a:ext cx="3932237" cy="1894511"/>
          </a:xfrm>
        </p:spPr>
        <p:txBody>
          <a:bodyPr anchor="b"/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717D3C-533B-4EA9-886B-FAE59956C7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0992" y="987425"/>
            <a:ext cx="5687568" cy="487362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19D2E1-4B17-4608-961E-2C4719855E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71600" y="3058510"/>
            <a:ext cx="3932237" cy="280254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5A3535-184C-438C-AE91-9C42B7C5AF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E0B7D-2260-4809-8F0A-9E5F3E24F169}" type="datetime2">
              <a:rPr lang="en-US" smtClean="0"/>
              <a:t>Friday, November 3, 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F6DBC3-4A58-42BA-9B55-A9A725103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4E6563-0AB6-4038-A12B-A259552DB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46706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702C5-1E3B-4C62-A538-59BB57286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987552"/>
            <a:ext cx="3932237" cy="1892808"/>
          </a:xfrm>
        </p:spPr>
        <p:txBody>
          <a:bodyPr anchor="b"/>
          <a:lstStyle>
            <a:lvl1pPr>
              <a:defRPr sz="3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E2CF574-95CE-4E60-B2CF-3B5B4F33A7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05319" y="987425"/>
            <a:ext cx="5833242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039F7C-C735-4356-8B04-89E1904795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71600" y="3033286"/>
            <a:ext cx="3932237" cy="283570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E706DF-52A3-4F34-9BF5-E1ACD5D542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E4735-C637-46A3-94EB-AB3AC4188D2F}" type="datetime2">
              <a:rPr lang="en-US" smtClean="0"/>
              <a:t>Friday, November 3, 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B25E53-E72E-4110-BB6B-3477F56C3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686F8F-3D62-4CEC-AD9A-B70848E6A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9197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CF2F3BB-127D-44BC-A8EF-A8BB5F5911CA}"/>
              </a:ext>
            </a:extLst>
          </p:cNvPr>
          <p:cNvSpPr/>
          <p:nvPr/>
        </p:nvSpPr>
        <p:spPr>
          <a:xfrm rot="10800000" flipH="1">
            <a:off x="0" y="6401226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10D1F30-F118-4A1F-A48F-7E5706959F64}"/>
              </a:ext>
            </a:extLst>
          </p:cNvPr>
          <p:cNvSpPr/>
          <p:nvPr/>
        </p:nvSpPr>
        <p:spPr>
          <a:xfrm flipH="1">
            <a:off x="4038602" y="6401228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AE890C-17CE-44C0-BDED-BA68F92A8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795528"/>
            <a:ext cx="10241280" cy="1234440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910A6E-46D1-42CF-996C-2207737FB8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2112264"/>
            <a:ext cx="10241280" cy="395935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5B5247-D236-462B-BCE0-2A24DF75B0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909560" y="6409944"/>
            <a:ext cx="3703320" cy="4480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cap="all" spc="300" baseline="0">
                <a:solidFill>
                  <a:srgbClr val="FFFFFF"/>
                </a:solidFill>
              </a:defRPr>
            </a:lvl1pPr>
          </a:lstStyle>
          <a:p>
            <a:fld id="{AE0C963C-C1DB-4AFD-9DDC-0691666BF49B}" type="datetime2">
              <a:rPr lang="en-US" smtClean="0"/>
              <a:pPr/>
              <a:t>Friday, November 3, 2023</a:t>
            </a:fld>
            <a:endParaRPr lang="en-US" cap="all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155C58-7DDF-4CD4-96AD-F9CC844D84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1828800" y="1911096"/>
            <a:ext cx="411480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1">
                <a:solidFill>
                  <a:schemeClr val="tx1"/>
                </a:solidFill>
                <a:latin typeface="+mj-lt"/>
              </a:defRPr>
            </a:lvl1pPr>
          </a:lstStyle>
          <a:p>
            <a:pPr algn="l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495647-A849-45D9-BC71-46A12E6DE4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67744" y="6409944"/>
            <a:ext cx="438912" cy="4480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C01389E6-C847-4AD0-B56D-D205B2EAB1EE}" type="slidenum">
              <a:rPr lang="en-US" smtClean="0"/>
              <a:pPr/>
              <a:t>‹#›</a:t>
            </a:fld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6696912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4" r:id="rId1"/>
    <p:sldLayoutId id="2147483765" r:id="rId2"/>
    <p:sldLayoutId id="2147483766" r:id="rId3"/>
    <p:sldLayoutId id="2147483767" r:id="rId4"/>
    <p:sldLayoutId id="2147483768" r:id="rId5"/>
    <p:sldLayoutId id="2147483774" r:id="rId6"/>
    <p:sldLayoutId id="2147483769" r:id="rId7"/>
    <p:sldLayoutId id="2147483770" r:id="rId8"/>
    <p:sldLayoutId id="2147483771" r:id="rId9"/>
    <p:sldLayoutId id="2147483773" r:id="rId10"/>
    <p:sldLayoutId id="2147483772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i="0" kern="1200" cap="all" spc="7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/index.php?title=List_of_Falcon_9_and_Falcon_Heavy_launches&amp;oldid=1027686922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AF57B88-1D4C-41FA-A761-EC1DD10C3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chemeClr val="accent2"/>
              </a:gs>
              <a:gs pos="100000">
                <a:schemeClr val="accent6">
                  <a:lumMod val="75000"/>
                  <a:alpha val="8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2548F45-5164-4ABB-8212-7F293FDED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5">
                  <a:alpha val="35000"/>
                </a:schemeClr>
              </a:gs>
              <a:gs pos="100000">
                <a:schemeClr val="accent6"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Triangular abstract background">
            <a:extLst>
              <a:ext uri="{FF2B5EF4-FFF2-40B4-BE49-F238E27FC236}">
                <a16:creationId xmlns:a16="http://schemas.microsoft.com/office/drawing/2014/main" id="{41DF73BD-E6F8-055B-9258-92952EBFD3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23" r="17360"/>
          <a:stretch/>
        </p:blipFill>
        <p:spPr>
          <a:xfrm>
            <a:off x="4038599" y="10"/>
            <a:ext cx="8160026" cy="6875809"/>
          </a:xfrm>
          <a:prstGeom prst="rect">
            <a:avLst/>
          </a:prstGeom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5E81CCFB-7BEF-4186-86FB-D09450B4D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4">
                  <a:lumMod val="20000"/>
                  <a:lumOff val="80000"/>
                  <a:alpha val="0"/>
                </a:schemeClr>
              </a:gs>
              <a:gs pos="100000">
                <a:schemeClr val="accent6">
                  <a:alpha val="29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E9C4EE-903A-F569-998D-335B5F202D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3825" y="2950387"/>
            <a:ext cx="3077044" cy="3531403"/>
          </a:xfrm>
        </p:spPr>
        <p:txBody>
          <a:bodyPr anchor="t">
            <a:normAutofit/>
          </a:bodyPr>
          <a:lstStyle/>
          <a:p>
            <a:pPr algn="r"/>
            <a:r>
              <a:rPr lang="en-US" sz="2700">
                <a:solidFill>
                  <a:schemeClr val="bg1"/>
                </a:solidFill>
              </a:rPr>
              <a:t>Analyzing SpaceX Rocket Data</a:t>
            </a:r>
            <a:endParaRPr lang="en-CZ" sz="270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8E618E-5DFF-E5C3-AEAB-45812AAEA6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2026" y="525970"/>
            <a:ext cx="2937753" cy="1600225"/>
          </a:xfrm>
        </p:spPr>
        <p:txBody>
          <a:bodyPr anchor="b">
            <a:normAutofit/>
          </a:bodyPr>
          <a:lstStyle/>
          <a:p>
            <a:pPr algn="r"/>
            <a:r>
              <a:rPr lang="en-GB" sz="1200" dirty="0">
                <a:solidFill>
                  <a:schemeClr val="bg1"/>
                </a:solidFill>
              </a:rPr>
              <a:t>B</a:t>
            </a:r>
            <a:r>
              <a:rPr lang="en-CZ" sz="1200" dirty="0">
                <a:solidFill>
                  <a:schemeClr val="bg1"/>
                </a:solidFill>
              </a:rPr>
              <a:t>y Adil</a:t>
            </a:r>
          </a:p>
        </p:txBody>
      </p:sp>
    </p:spTree>
    <p:extLst>
      <p:ext uri="{BB962C8B-B14F-4D97-AF65-F5344CB8AC3E}">
        <p14:creationId xmlns:p14="http://schemas.microsoft.com/office/powerpoint/2010/main" val="42139865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7" name="Rectangle 56">
            <a:extLst>
              <a:ext uri="{FF2B5EF4-FFF2-40B4-BE49-F238E27FC236}">
                <a16:creationId xmlns:a16="http://schemas.microsoft.com/office/drawing/2014/main" id="{7DE2C2FD-E004-4D9F-8114-036DC61BD3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AA795D-9CF4-7510-3A12-06B881FCB9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1" y="457199"/>
            <a:ext cx="9556320" cy="1009523"/>
          </a:xfrm>
        </p:spPr>
        <p:txBody>
          <a:bodyPr vert="horz" lIns="0" tIns="0" rIns="0" bIns="0" rtlCol="0">
            <a:normAutofit/>
          </a:bodyPr>
          <a:lstStyle/>
          <a:p>
            <a:pPr algn="r">
              <a:lnSpc>
                <a:spcPct val="90000"/>
              </a:lnSpc>
            </a:pPr>
            <a:br>
              <a:rPr lang="en-US" spc="750" dirty="0"/>
            </a:br>
            <a:r>
              <a:rPr lang="en-US" spc="750" dirty="0"/>
              <a:t>EDA and SQL:</a:t>
            </a:r>
          </a:p>
        </p:txBody>
      </p:sp>
      <p:pic>
        <p:nvPicPr>
          <p:cNvPr id="5" name="Content Placeholder 4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030CEF69-20EC-8567-B9BC-965358F3C0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277"/>
          <a:stretch/>
        </p:blipFill>
        <p:spPr>
          <a:xfrm>
            <a:off x="1371609" y="1848455"/>
            <a:ext cx="4553509" cy="2294862"/>
          </a:xfrm>
          <a:prstGeom prst="rect">
            <a:avLst/>
          </a:prstGeom>
        </p:spPr>
      </p:pic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289EB586-137A-D6F8-0521-CFA95268D7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622" r="-2" b="20806"/>
          <a:stretch/>
        </p:blipFill>
        <p:spPr>
          <a:xfrm>
            <a:off x="6246836" y="1848455"/>
            <a:ext cx="4568884" cy="2294862"/>
          </a:xfrm>
          <a:prstGeom prst="rect">
            <a:avLst/>
          </a:prstGeom>
        </p:spPr>
      </p:pic>
      <p:sp>
        <p:nvSpPr>
          <p:cNvPr id="32" name="Content Placeholder 31">
            <a:extLst>
              <a:ext uri="{FF2B5EF4-FFF2-40B4-BE49-F238E27FC236}">
                <a16:creationId xmlns:a16="http://schemas.microsoft.com/office/drawing/2014/main" id="{0D6ECACE-174C-E5A9-E585-DCA7B98990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1" y="4457700"/>
            <a:ext cx="9444121" cy="1406259"/>
          </a:xfrm>
        </p:spPr>
        <p:txBody>
          <a:bodyPr>
            <a:normAutofit/>
          </a:bodyPr>
          <a:lstStyle/>
          <a:p>
            <a:r>
              <a:rPr lang="en-US" sz="1400" dirty="0"/>
              <a:t>SQL is useful thing. It helps us more understand data and answer some questions.</a:t>
            </a:r>
          </a:p>
          <a:p>
            <a:r>
              <a:rPr lang="en-US" sz="1400" dirty="0"/>
              <a:t>For example, here we observe total number of successful/failure mission outcomes and which booster version caried maximum payload mass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8FC204CD-18A5-4523-8283-B1288474E9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395C168E-B52D-46FA-9CE0-8C26504739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60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5A125BB-C111-3D2E-C157-D188F966A91D}"/>
              </a:ext>
            </a:extLst>
          </p:cNvPr>
          <p:cNvSpPr txBox="1"/>
          <p:nvPr/>
        </p:nvSpPr>
        <p:spPr>
          <a:xfrm>
            <a:off x="7947028" y="1746703"/>
            <a:ext cx="4947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CZ" dirty="0"/>
              <a:t> </a:t>
            </a:r>
            <a:endParaRPr lang="en-CZ"/>
          </a:p>
        </p:txBody>
      </p:sp>
    </p:spTree>
    <p:extLst>
      <p:ext uri="{BB962C8B-B14F-4D97-AF65-F5344CB8AC3E}">
        <p14:creationId xmlns:p14="http://schemas.microsoft.com/office/powerpoint/2010/main" val="39965587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F82025A0-5D1F-4054-8273-6A919D75D2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6244B84-452A-4BE8-BEA4-A7CCA098C4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11793"/>
            <a:ext cx="12193492" cy="6869793"/>
          </a:xfrm>
          <a:prstGeom prst="rect">
            <a:avLst/>
          </a:prstGeom>
          <a:gradFill>
            <a:gsLst>
              <a:gs pos="0">
                <a:schemeClr val="accent5">
                  <a:alpha val="83000"/>
                </a:schemeClr>
              </a:gs>
              <a:gs pos="100000">
                <a:schemeClr val="accent6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6220EA9-AB07-4E8F-9E57-B281453FF5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714750" y="-1068668"/>
            <a:ext cx="6439521" cy="8517963"/>
          </a:xfrm>
          <a:prstGeom prst="rect">
            <a:avLst/>
          </a:prstGeom>
          <a:gradFill>
            <a:gsLst>
              <a:gs pos="51000">
                <a:schemeClr val="accent2">
                  <a:lumMod val="60000"/>
                  <a:lumOff val="40000"/>
                  <a:alpha val="33000"/>
                </a:schemeClr>
              </a:gs>
              <a:gs pos="100000">
                <a:schemeClr val="accent2"/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C44646F-1A59-47A2-AD5D-54DCAECD5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61102" y="-2661103"/>
            <a:ext cx="6869793" cy="12191998"/>
          </a:xfrm>
          <a:prstGeom prst="rect">
            <a:avLst/>
          </a:prstGeom>
          <a:gradFill>
            <a:gsLst>
              <a:gs pos="6000">
                <a:schemeClr val="accent2">
                  <a:alpha val="45000"/>
                </a:schemeClr>
              </a:gs>
              <a:gs pos="74000">
                <a:schemeClr val="accent4">
                  <a:alpha val="2100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7544BED-FB42-4737-9370-482C3CE0D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749752" y="-3761546"/>
            <a:ext cx="4692495" cy="12192001"/>
          </a:xfrm>
          <a:prstGeom prst="rect">
            <a:avLst/>
          </a:prstGeom>
          <a:gradFill>
            <a:gsLst>
              <a:gs pos="0">
                <a:schemeClr val="accent4">
                  <a:alpha val="0"/>
                </a:schemeClr>
              </a:gs>
              <a:gs pos="99000">
                <a:schemeClr val="accent5">
                  <a:alpha val="32000"/>
                </a:schemeClr>
              </a:gs>
            </a:gsLst>
            <a:lin ang="9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620DF9-CE32-230A-DCC8-338A8D2EE2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0820" y="696199"/>
            <a:ext cx="10353774" cy="950759"/>
          </a:xfrm>
        </p:spPr>
        <p:txBody>
          <a:bodyPr vert="horz" lIns="0" tIns="0" rIns="0" bIns="0" rtlCol="0" anchor="ctr">
            <a:normAutofit/>
          </a:bodyPr>
          <a:lstStyle/>
          <a:p>
            <a:pPr algn="ctr"/>
            <a:endParaRPr lang="en-US" sz="3200" spc="750" dirty="0">
              <a:solidFill>
                <a:schemeClr val="bg1"/>
              </a:solidFill>
            </a:endParaRPr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7066EC59-ADAB-A96A-0308-8C3622BA7B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629" y="2278207"/>
            <a:ext cx="6673601" cy="2402495"/>
          </a:xfrm>
          <a:prstGeom prst="rect">
            <a:avLst/>
          </a:prstGeom>
        </p:spPr>
      </p:pic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1BFE31C8-CF43-34E1-8249-167A30FE0A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003876" y="2050661"/>
            <a:ext cx="4988476" cy="3055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5374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4">
                  <a:alpha val="61000"/>
                </a:schemeClr>
              </a:gs>
              <a:gs pos="100000">
                <a:schemeClr val="accent5">
                  <a:alpha val="89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5333145" y="0"/>
            <a:ext cx="6858855" cy="6857572"/>
          </a:xfrm>
          <a:prstGeom prst="rect">
            <a:avLst/>
          </a:prstGeom>
          <a:gradFill>
            <a:gsLst>
              <a:gs pos="8000">
                <a:schemeClr val="accent6">
                  <a:alpha val="11000"/>
                </a:schemeClr>
              </a:gs>
              <a:gs pos="100000">
                <a:schemeClr val="accent4">
                  <a:alpha val="70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7945" y="-1686055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99000">
                <a:schemeClr val="accent2"/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D33544E-3C4E-C384-5DF2-6C918777CB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5601" b="-1"/>
          <a:stretch/>
        </p:blipFill>
        <p:spPr>
          <a:xfrm>
            <a:off x="457200" y="457200"/>
            <a:ext cx="112776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1307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F82025A0-5D1F-4054-8273-6A919D75D2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6244B84-452A-4BE8-BEA4-A7CCA098C4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11793"/>
            <a:ext cx="12193492" cy="6869793"/>
          </a:xfrm>
          <a:prstGeom prst="rect">
            <a:avLst/>
          </a:prstGeom>
          <a:gradFill>
            <a:gsLst>
              <a:gs pos="0">
                <a:schemeClr val="accent5">
                  <a:alpha val="83000"/>
                </a:schemeClr>
              </a:gs>
              <a:gs pos="100000">
                <a:schemeClr val="accent6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6220EA9-AB07-4E8F-9E57-B281453FF5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714750" y="-1068668"/>
            <a:ext cx="6439521" cy="8517963"/>
          </a:xfrm>
          <a:prstGeom prst="rect">
            <a:avLst/>
          </a:prstGeom>
          <a:gradFill>
            <a:gsLst>
              <a:gs pos="51000">
                <a:schemeClr val="accent2">
                  <a:lumMod val="60000"/>
                  <a:lumOff val="40000"/>
                  <a:alpha val="33000"/>
                </a:schemeClr>
              </a:gs>
              <a:gs pos="100000">
                <a:schemeClr val="accent2"/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C44646F-1A59-47A2-AD5D-54DCAECD5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61102" y="-2661103"/>
            <a:ext cx="6869793" cy="12191998"/>
          </a:xfrm>
          <a:prstGeom prst="rect">
            <a:avLst/>
          </a:prstGeom>
          <a:gradFill>
            <a:gsLst>
              <a:gs pos="6000">
                <a:schemeClr val="accent2">
                  <a:alpha val="45000"/>
                </a:schemeClr>
              </a:gs>
              <a:gs pos="74000">
                <a:schemeClr val="accent4">
                  <a:alpha val="2100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7544BED-FB42-4737-9370-482C3CE0D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749752" y="-3761546"/>
            <a:ext cx="4692495" cy="12192001"/>
          </a:xfrm>
          <a:prstGeom prst="rect">
            <a:avLst/>
          </a:prstGeom>
          <a:gradFill>
            <a:gsLst>
              <a:gs pos="0">
                <a:schemeClr val="accent4">
                  <a:alpha val="0"/>
                </a:schemeClr>
              </a:gs>
              <a:gs pos="99000">
                <a:schemeClr val="accent5">
                  <a:alpha val="32000"/>
                </a:schemeClr>
              </a:gs>
            </a:gsLst>
            <a:lin ang="9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79286D-DB96-C374-5E64-FA380F5623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0820" y="696199"/>
            <a:ext cx="10353774" cy="950759"/>
          </a:xfrm>
        </p:spPr>
        <p:txBody>
          <a:bodyPr vert="horz" lIns="0" tIns="0" rIns="0" bIns="0" rtlCol="0" anchor="ctr">
            <a:normAutofit/>
          </a:bodyPr>
          <a:lstStyle/>
          <a:p>
            <a:pPr algn="ctr"/>
            <a:endParaRPr lang="en-US" sz="3200" spc="750">
              <a:solidFill>
                <a:schemeClr val="bg1"/>
              </a:solidFill>
            </a:endParaRPr>
          </a:p>
        </p:txBody>
      </p:sp>
      <p:pic>
        <p:nvPicPr>
          <p:cNvPr id="5" name="Content Placeholder 4" descr="A screenshot of a message&#10;&#10;Description automatically generated">
            <a:extLst>
              <a:ext uri="{FF2B5EF4-FFF2-40B4-BE49-F238E27FC236}">
                <a16:creationId xmlns:a16="http://schemas.microsoft.com/office/drawing/2014/main" id="{9B3B1DEA-A0EE-0301-F30C-39F8206E98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91606" y="1944825"/>
            <a:ext cx="4559049" cy="1983186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1BC81AF8-3A91-A5ED-F14E-315CD165E0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7303" y="1958686"/>
            <a:ext cx="4543528" cy="1999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3007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4">
                  <a:alpha val="61000"/>
                </a:schemeClr>
              </a:gs>
              <a:gs pos="100000">
                <a:schemeClr val="accent5">
                  <a:alpha val="89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5333145" y="0"/>
            <a:ext cx="6858855" cy="6857572"/>
          </a:xfrm>
          <a:prstGeom prst="rect">
            <a:avLst/>
          </a:prstGeom>
          <a:gradFill>
            <a:gsLst>
              <a:gs pos="8000">
                <a:schemeClr val="accent6">
                  <a:alpha val="11000"/>
                </a:schemeClr>
              </a:gs>
              <a:gs pos="100000">
                <a:schemeClr val="accent4">
                  <a:alpha val="70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7945" y="-1686055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99000">
                <a:schemeClr val="accent2"/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6CB8445C-F2F2-1E77-965F-CCD661D7BB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012" r="17398" b="1"/>
          <a:stretch/>
        </p:blipFill>
        <p:spPr>
          <a:xfrm>
            <a:off x="457200" y="457200"/>
            <a:ext cx="112776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4711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4">
                  <a:alpha val="61000"/>
                </a:schemeClr>
              </a:gs>
              <a:gs pos="100000">
                <a:schemeClr val="accent5">
                  <a:alpha val="89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5333145" y="0"/>
            <a:ext cx="6858855" cy="6857572"/>
          </a:xfrm>
          <a:prstGeom prst="rect">
            <a:avLst/>
          </a:prstGeom>
          <a:gradFill>
            <a:gsLst>
              <a:gs pos="8000">
                <a:schemeClr val="accent6">
                  <a:alpha val="11000"/>
                </a:schemeClr>
              </a:gs>
              <a:gs pos="100000">
                <a:schemeClr val="accent4">
                  <a:alpha val="70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7945" y="-1686055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99000">
                <a:schemeClr val="accent2"/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9BB7367F-6476-D5AF-240E-2DDEA6BD94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20" r="8403" b="-1"/>
          <a:stretch/>
        </p:blipFill>
        <p:spPr>
          <a:xfrm>
            <a:off x="457200" y="457200"/>
            <a:ext cx="112776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478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F82025A0-5D1F-4054-8273-6A919D75D2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6244B84-452A-4BE8-BEA4-A7CCA098C4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11793"/>
            <a:ext cx="12193492" cy="6869793"/>
          </a:xfrm>
          <a:prstGeom prst="rect">
            <a:avLst/>
          </a:prstGeom>
          <a:gradFill>
            <a:gsLst>
              <a:gs pos="0">
                <a:schemeClr val="accent5">
                  <a:alpha val="83000"/>
                </a:schemeClr>
              </a:gs>
              <a:gs pos="100000">
                <a:schemeClr val="accent6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6220EA9-AB07-4E8F-9E57-B281453FF5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714750" y="-1068668"/>
            <a:ext cx="6439521" cy="8517963"/>
          </a:xfrm>
          <a:prstGeom prst="rect">
            <a:avLst/>
          </a:prstGeom>
          <a:gradFill>
            <a:gsLst>
              <a:gs pos="51000">
                <a:schemeClr val="accent2">
                  <a:lumMod val="60000"/>
                  <a:lumOff val="40000"/>
                  <a:alpha val="33000"/>
                </a:schemeClr>
              </a:gs>
              <a:gs pos="100000">
                <a:schemeClr val="accent2"/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C44646F-1A59-47A2-AD5D-54DCAECD5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61102" y="-2661103"/>
            <a:ext cx="6869793" cy="12191998"/>
          </a:xfrm>
          <a:prstGeom prst="rect">
            <a:avLst/>
          </a:prstGeom>
          <a:gradFill>
            <a:gsLst>
              <a:gs pos="6000">
                <a:schemeClr val="accent2">
                  <a:alpha val="45000"/>
                </a:schemeClr>
              </a:gs>
              <a:gs pos="74000">
                <a:schemeClr val="accent4">
                  <a:alpha val="2100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7544BED-FB42-4737-9370-482C3CE0D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749752" y="-3761546"/>
            <a:ext cx="4692495" cy="12192001"/>
          </a:xfrm>
          <a:prstGeom prst="rect">
            <a:avLst/>
          </a:prstGeom>
          <a:gradFill>
            <a:gsLst>
              <a:gs pos="0">
                <a:schemeClr val="accent4">
                  <a:alpha val="0"/>
                </a:schemeClr>
              </a:gs>
              <a:gs pos="99000">
                <a:schemeClr val="accent5">
                  <a:alpha val="32000"/>
                </a:schemeClr>
              </a:gs>
            </a:gsLst>
            <a:lin ang="9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98F4FA-E771-B241-F5F9-F3A7A0A7AE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0820" y="696199"/>
            <a:ext cx="10353774" cy="950759"/>
          </a:xfrm>
        </p:spPr>
        <p:txBody>
          <a:bodyPr vert="horz" lIns="0" tIns="0" rIns="0" bIns="0" rtlCol="0" anchor="ctr">
            <a:normAutofit/>
          </a:bodyPr>
          <a:lstStyle/>
          <a:p>
            <a:pPr algn="ctr"/>
            <a:endParaRPr lang="en-US" sz="3200" spc="750">
              <a:solidFill>
                <a:schemeClr val="bg1"/>
              </a:solidFill>
            </a:endParaRPr>
          </a:p>
        </p:txBody>
      </p:sp>
      <p:pic>
        <p:nvPicPr>
          <p:cNvPr id="5" name="Content Placeholder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54102E33-1D0B-5825-3128-D2FF7DCCC2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2334" y="1944825"/>
            <a:ext cx="5548321" cy="1484175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77E03535-28C7-31D3-C796-800C65EFA0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7303" y="1958686"/>
            <a:ext cx="4543528" cy="2896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8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4">
                  <a:alpha val="61000"/>
                </a:schemeClr>
              </a:gs>
              <a:gs pos="100000">
                <a:schemeClr val="accent5">
                  <a:alpha val="89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5333145" y="0"/>
            <a:ext cx="6858855" cy="6857572"/>
          </a:xfrm>
          <a:prstGeom prst="rect">
            <a:avLst/>
          </a:prstGeom>
          <a:gradFill>
            <a:gsLst>
              <a:gs pos="8000">
                <a:schemeClr val="accent6">
                  <a:alpha val="11000"/>
                </a:schemeClr>
              </a:gs>
              <a:gs pos="100000">
                <a:schemeClr val="accent4">
                  <a:alpha val="70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7945" y="-1686055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99000">
                <a:schemeClr val="accent2"/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F8D89875-7807-DA05-14BF-64FAFA2A28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966" b="22653"/>
          <a:stretch/>
        </p:blipFill>
        <p:spPr>
          <a:xfrm>
            <a:off x="457200" y="457200"/>
            <a:ext cx="112776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9675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F82025A0-5D1F-4054-8273-6A919D75D2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C6244B84-452A-4BE8-BEA4-A7CCA098C4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11793"/>
            <a:ext cx="12193492" cy="6869793"/>
          </a:xfrm>
          <a:prstGeom prst="rect">
            <a:avLst/>
          </a:prstGeom>
          <a:gradFill>
            <a:gsLst>
              <a:gs pos="0">
                <a:schemeClr val="accent5">
                  <a:alpha val="83000"/>
                </a:schemeClr>
              </a:gs>
              <a:gs pos="100000">
                <a:schemeClr val="accent6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96220EA9-AB07-4E8F-9E57-B281453FF5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714750" y="-1068668"/>
            <a:ext cx="6439521" cy="8517963"/>
          </a:xfrm>
          <a:prstGeom prst="rect">
            <a:avLst/>
          </a:prstGeom>
          <a:gradFill>
            <a:gsLst>
              <a:gs pos="51000">
                <a:schemeClr val="accent2">
                  <a:lumMod val="60000"/>
                  <a:lumOff val="40000"/>
                  <a:alpha val="33000"/>
                </a:schemeClr>
              </a:gs>
              <a:gs pos="100000">
                <a:schemeClr val="accent2"/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CC44646F-1A59-47A2-AD5D-54DCAECD5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61102" y="-2661103"/>
            <a:ext cx="6869793" cy="12191998"/>
          </a:xfrm>
          <a:prstGeom prst="rect">
            <a:avLst/>
          </a:prstGeom>
          <a:gradFill>
            <a:gsLst>
              <a:gs pos="6000">
                <a:schemeClr val="accent2">
                  <a:alpha val="45000"/>
                </a:schemeClr>
              </a:gs>
              <a:gs pos="74000">
                <a:schemeClr val="accent4">
                  <a:alpha val="2100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C7544BED-FB42-4737-9370-482C3CE0D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749752" y="-3761546"/>
            <a:ext cx="4692495" cy="12192001"/>
          </a:xfrm>
          <a:prstGeom prst="rect">
            <a:avLst/>
          </a:prstGeom>
          <a:gradFill>
            <a:gsLst>
              <a:gs pos="0">
                <a:schemeClr val="accent4">
                  <a:alpha val="0"/>
                </a:schemeClr>
              </a:gs>
              <a:gs pos="99000">
                <a:schemeClr val="accent5">
                  <a:alpha val="32000"/>
                </a:schemeClr>
              </a:gs>
            </a:gsLst>
            <a:lin ang="9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83B0FB-722F-0DDC-CA65-9147D9987D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0820" y="696199"/>
            <a:ext cx="10353774" cy="950759"/>
          </a:xfrm>
        </p:spPr>
        <p:txBody>
          <a:bodyPr vert="horz" lIns="0" tIns="0" rIns="0" bIns="0" rtlCol="0" anchor="ctr">
            <a:normAutofit/>
          </a:bodyPr>
          <a:lstStyle/>
          <a:p>
            <a:pPr algn="ctr"/>
            <a:r>
              <a:rPr lang="en-US" sz="3200" spc="750" dirty="0">
                <a:solidFill>
                  <a:schemeClr val="bg1"/>
                </a:solidFill>
              </a:rPr>
              <a:t>Eda and visualization</a:t>
            </a:r>
          </a:p>
        </p:txBody>
      </p:sp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049DEAF3-B768-EA69-7051-C7C8E8FEE6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808" y="2142714"/>
            <a:ext cx="6357440" cy="2908529"/>
          </a:xfrm>
          <a:prstGeom prst="rect">
            <a:avLst/>
          </a:prstGeom>
        </p:spPr>
      </p:pic>
      <p:pic>
        <p:nvPicPr>
          <p:cNvPr id="9" name="Picture 8" descr="A graph with blue lines&#10;&#10;Description automatically generated">
            <a:extLst>
              <a:ext uri="{FF2B5EF4-FFF2-40B4-BE49-F238E27FC236}">
                <a16:creationId xmlns:a16="http://schemas.microsoft.com/office/drawing/2014/main" id="{9DBE7318-7D8D-4EB8-D0EE-93E2FDF126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1993" y="1944825"/>
            <a:ext cx="4263625" cy="3304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0277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1B350-3AE6-8ED8-F9F1-E9DAE0CA24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441" y="287528"/>
            <a:ext cx="10241280" cy="1234440"/>
          </a:xfrm>
        </p:spPr>
        <p:txBody>
          <a:bodyPr/>
          <a:lstStyle/>
          <a:p>
            <a:r>
              <a:rPr lang="en-CZ" dirty="0"/>
              <a:t>USING EDA WE CAN ANSWER:</a:t>
            </a:r>
          </a:p>
        </p:txBody>
      </p:sp>
      <p:pic>
        <p:nvPicPr>
          <p:cNvPr id="5" name="Content Placeholder 4" descr="A screen shot of a graph&#10;&#10;Description automatically generated">
            <a:extLst>
              <a:ext uri="{FF2B5EF4-FFF2-40B4-BE49-F238E27FC236}">
                <a16:creationId xmlns:a16="http://schemas.microsoft.com/office/drawing/2014/main" id="{B875CA76-EC2D-B24B-7554-54807BD516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0504" y="1958847"/>
            <a:ext cx="5297554" cy="395922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1AFBE1E-01AF-F5C7-1249-4ED5DAC80E68}"/>
              </a:ext>
            </a:extLst>
          </p:cNvPr>
          <p:cNvSpPr txBox="1"/>
          <p:nvPr/>
        </p:nvSpPr>
        <p:spPr>
          <a:xfrm>
            <a:off x="6492081" y="2811116"/>
            <a:ext cx="4927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W</a:t>
            </a:r>
            <a:r>
              <a:rPr lang="en-CZ" dirty="0"/>
              <a:t>ith what weight are the missions success?</a:t>
            </a:r>
          </a:p>
          <a:p>
            <a:r>
              <a:rPr lang="en-CZ" dirty="0"/>
              <a:t>(between 9000 and 13000 kg)</a:t>
            </a:r>
          </a:p>
        </p:txBody>
      </p:sp>
    </p:spTree>
    <p:extLst>
      <p:ext uri="{BB962C8B-B14F-4D97-AF65-F5344CB8AC3E}">
        <p14:creationId xmlns:p14="http://schemas.microsoft.com/office/powerpoint/2010/main" val="8854648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4D896123-1B32-4CB1-B2ED-E34BBC26B4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The planet earth taken from the outer space">
            <a:extLst>
              <a:ext uri="{FF2B5EF4-FFF2-40B4-BE49-F238E27FC236}">
                <a16:creationId xmlns:a16="http://schemas.microsoft.com/office/drawing/2014/main" id="{7A38771E-FBF0-D053-A7A8-6A5040A805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73" b="11826"/>
          <a:stretch/>
        </p:blipFill>
        <p:spPr>
          <a:xfrm>
            <a:off x="20" y="-1824"/>
            <a:ext cx="12191980" cy="6865514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F57DA40C-10B8-4678-8433-AA03ED65E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690"/>
            <a:ext cx="9339206" cy="6858000"/>
          </a:xfrm>
          <a:prstGeom prst="rect">
            <a:avLst/>
          </a:prstGeom>
          <a:gradFill>
            <a:gsLst>
              <a:gs pos="58000">
                <a:schemeClr val="tx1">
                  <a:alpha val="30000"/>
                </a:schemeClr>
              </a:gs>
              <a:gs pos="33000">
                <a:schemeClr val="tx1">
                  <a:alpha val="2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3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30A8B3-776F-E7EE-5329-807AAE248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114" y="709684"/>
            <a:ext cx="5124247" cy="1927695"/>
          </a:xfrm>
        </p:spPr>
        <p:txBody>
          <a:bodyPr vert="horz" lIns="0" tIns="0" rIns="0" bIns="0" rtlCol="0" anchor="b">
            <a:normAutofit/>
          </a:bodyPr>
          <a:lstStyle/>
          <a:p>
            <a:r>
              <a:rPr lang="en-US" sz="4000" spc="750">
                <a:solidFill>
                  <a:schemeClr val="bg1"/>
                </a:solidFill>
              </a:rPr>
              <a:t>we want: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4362ED-C39D-02FE-DB79-235DA9D00A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1113" y="2988860"/>
            <a:ext cx="4878587" cy="2031275"/>
          </a:xfrm>
        </p:spPr>
        <p:txBody>
          <a:bodyPr vert="horz" lIns="0" tIns="0" rIns="0" bIns="0" rtlCol="0"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1600" b="1" cap="all" spc="600" dirty="0">
                <a:solidFill>
                  <a:schemeClr val="bg1"/>
                </a:solidFill>
              </a:rPr>
              <a:t>Predict will first stage land or not depends on rocket characteristics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1DEB652-CD49-4786-9154-A1A30E195A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1916"/>
            <a:ext cx="12191998" cy="461774"/>
          </a:xfrm>
          <a:prstGeom prst="rect">
            <a:avLst/>
          </a:prstGeom>
          <a:gradFill>
            <a:gsLst>
              <a:gs pos="0">
                <a:schemeClr val="accent5"/>
              </a:gs>
              <a:gs pos="100000">
                <a:schemeClr val="accent2">
                  <a:lumMod val="60000"/>
                  <a:lumOff val="40000"/>
                  <a:alpha val="59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9A7483D-55E4-41F7-8F87-19FAB2AEAA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300" y="6399291"/>
            <a:ext cx="4076698" cy="464399"/>
          </a:xfrm>
          <a:prstGeom prst="rect">
            <a:avLst/>
          </a:prstGeom>
          <a:gradFill>
            <a:gsLst>
              <a:gs pos="19000">
                <a:schemeClr val="accent6">
                  <a:lumMod val="75000"/>
                  <a:alpha val="61000"/>
                </a:schemeClr>
              </a:gs>
              <a:gs pos="99000">
                <a:schemeClr val="accent6">
                  <a:alpha val="8700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0299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4">
                  <a:alpha val="61000"/>
                </a:schemeClr>
              </a:gs>
              <a:gs pos="100000">
                <a:schemeClr val="accent5">
                  <a:alpha val="89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5333145" y="0"/>
            <a:ext cx="6858855" cy="6857572"/>
          </a:xfrm>
          <a:prstGeom prst="rect">
            <a:avLst/>
          </a:prstGeom>
          <a:gradFill>
            <a:gsLst>
              <a:gs pos="8000">
                <a:schemeClr val="accent6">
                  <a:alpha val="11000"/>
                </a:schemeClr>
              </a:gs>
              <a:gs pos="100000">
                <a:schemeClr val="accent4">
                  <a:alpha val="70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7945" y="-1686055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99000">
                <a:schemeClr val="accent2"/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8C247C0C-78C3-6CBC-6BB9-A6CC3C9DEE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0347" b="1"/>
          <a:stretch/>
        </p:blipFill>
        <p:spPr>
          <a:xfrm>
            <a:off x="457200" y="457200"/>
            <a:ext cx="112776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1871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4">
                  <a:alpha val="61000"/>
                </a:schemeClr>
              </a:gs>
              <a:gs pos="100000">
                <a:schemeClr val="accent5">
                  <a:alpha val="89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5333145" y="0"/>
            <a:ext cx="6858855" cy="6857572"/>
          </a:xfrm>
          <a:prstGeom prst="rect">
            <a:avLst/>
          </a:prstGeom>
          <a:gradFill>
            <a:gsLst>
              <a:gs pos="8000">
                <a:schemeClr val="accent6">
                  <a:alpha val="11000"/>
                </a:schemeClr>
              </a:gs>
              <a:gs pos="100000">
                <a:schemeClr val="accent4">
                  <a:alpha val="70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7945" y="-1686055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99000">
                <a:schemeClr val="accent2"/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4" descr="A screen shot of a graph&#10;&#10;Description automatically generated">
            <a:extLst>
              <a:ext uri="{FF2B5EF4-FFF2-40B4-BE49-F238E27FC236}">
                <a16:creationId xmlns:a16="http://schemas.microsoft.com/office/drawing/2014/main" id="{43EF11E0-20F4-AFF3-37B9-0B038DF4D2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2245" b="1"/>
          <a:stretch/>
        </p:blipFill>
        <p:spPr>
          <a:xfrm>
            <a:off x="457200" y="457200"/>
            <a:ext cx="112776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5336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4">
                  <a:alpha val="61000"/>
                </a:schemeClr>
              </a:gs>
              <a:gs pos="100000">
                <a:schemeClr val="accent5">
                  <a:alpha val="89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5333145" y="0"/>
            <a:ext cx="6858855" cy="6857572"/>
          </a:xfrm>
          <a:prstGeom prst="rect">
            <a:avLst/>
          </a:prstGeom>
          <a:gradFill>
            <a:gsLst>
              <a:gs pos="8000">
                <a:schemeClr val="accent6">
                  <a:alpha val="11000"/>
                </a:schemeClr>
              </a:gs>
              <a:gs pos="100000">
                <a:schemeClr val="accent4">
                  <a:alpha val="70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7945" y="-1686055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99000">
                <a:schemeClr val="accent2"/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2C70088D-C358-C699-BCCF-BE39EC86B0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948"/>
          <a:stretch/>
        </p:blipFill>
        <p:spPr>
          <a:xfrm>
            <a:off x="457200" y="457200"/>
            <a:ext cx="112776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5966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4">
                  <a:alpha val="61000"/>
                </a:schemeClr>
              </a:gs>
              <a:gs pos="100000">
                <a:schemeClr val="accent5">
                  <a:alpha val="89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5333145" y="0"/>
            <a:ext cx="6858855" cy="6857572"/>
          </a:xfrm>
          <a:prstGeom prst="rect">
            <a:avLst/>
          </a:prstGeom>
          <a:gradFill>
            <a:gsLst>
              <a:gs pos="8000">
                <a:schemeClr val="accent6">
                  <a:alpha val="11000"/>
                </a:schemeClr>
              </a:gs>
              <a:gs pos="100000">
                <a:schemeClr val="accent4">
                  <a:alpha val="70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7945" y="-1686055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99000">
                <a:schemeClr val="accent2"/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graph with a line&#10;&#10;Description automatically generated">
            <a:extLst>
              <a:ext uri="{FF2B5EF4-FFF2-40B4-BE49-F238E27FC236}">
                <a16:creationId xmlns:a16="http://schemas.microsoft.com/office/drawing/2014/main" id="{91BDF55C-3B62-8035-2ED4-1F89ABB0B1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5564"/>
          <a:stretch/>
        </p:blipFill>
        <p:spPr>
          <a:xfrm>
            <a:off x="457200" y="457200"/>
            <a:ext cx="112776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4435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3D639A-A60F-390A-853B-B52D6F467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EDA and interactive visual analytics</a:t>
            </a:r>
            <a:endParaRPr lang="en-CZ" dirty="0"/>
          </a:p>
        </p:txBody>
      </p:sp>
      <p:pic>
        <p:nvPicPr>
          <p:cNvPr id="5" name="Content Placeholder 4" descr="A map of a city&#10;&#10;Description automatically generated">
            <a:extLst>
              <a:ext uri="{FF2B5EF4-FFF2-40B4-BE49-F238E27FC236}">
                <a16:creationId xmlns:a16="http://schemas.microsoft.com/office/drawing/2014/main" id="{3BF5DA86-B940-971A-6ED6-0F6AE3FB8A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49236" y="2103247"/>
            <a:ext cx="6610651" cy="395922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FF4C656-A074-688A-D7A9-5500D8243E06}"/>
              </a:ext>
            </a:extLst>
          </p:cNvPr>
          <p:cNvSpPr txBox="1"/>
          <p:nvPr/>
        </p:nvSpPr>
        <p:spPr>
          <a:xfrm>
            <a:off x="332113" y="2550316"/>
            <a:ext cx="378453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Z" dirty="0"/>
              <a:t>Using Folium library we can display all launches on map and view info about launhces </a:t>
            </a:r>
          </a:p>
          <a:p>
            <a:endParaRPr lang="en-CZ" dirty="0"/>
          </a:p>
          <a:p>
            <a:r>
              <a:rPr lang="en-GB" dirty="0"/>
              <a:t>F</a:t>
            </a:r>
            <a:r>
              <a:rPr lang="en-CZ" dirty="0"/>
              <a:t>or example later we could use this info and add info from meteorological sensors to answer more difficult questions</a:t>
            </a:r>
          </a:p>
        </p:txBody>
      </p:sp>
    </p:spTree>
    <p:extLst>
      <p:ext uri="{BB962C8B-B14F-4D97-AF65-F5344CB8AC3E}">
        <p14:creationId xmlns:p14="http://schemas.microsoft.com/office/powerpoint/2010/main" val="5620775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11D6A2A3-F101-46F7-8B6F-1C699CAFE9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Content Placeholder 23">
            <a:extLst>
              <a:ext uri="{FF2B5EF4-FFF2-40B4-BE49-F238E27FC236}">
                <a16:creationId xmlns:a16="http://schemas.microsoft.com/office/drawing/2014/main" id="{589FDBF8-C0BB-02D1-5866-97D1570DD2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1" y="2345635"/>
            <a:ext cx="4911392" cy="3583940"/>
          </a:xfrm>
        </p:spPr>
        <p:txBody>
          <a:bodyPr anchor="t">
            <a:normAutofit/>
          </a:bodyPr>
          <a:lstStyle/>
          <a:p>
            <a:r>
              <a:rPr lang="en-US" sz="1600" dirty="0"/>
              <a:t>Using Folium we can mark all Launch Sites and provide some info about those Sites</a:t>
            </a:r>
          </a:p>
        </p:txBody>
      </p:sp>
      <p:pic>
        <p:nvPicPr>
          <p:cNvPr id="5" name="Content Placeholder 4" descr="A map of the north and south america&#10;&#10;Description automatically generated">
            <a:extLst>
              <a:ext uri="{FF2B5EF4-FFF2-40B4-BE49-F238E27FC236}">
                <a16:creationId xmlns:a16="http://schemas.microsoft.com/office/drawing/2014/main" id="{22F477E1-D848-D088-DA1C-81010BFC0E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418" b="3744"/>
          <a:stretch/>
        </p:blipFill>
        <p:spPr>
          <a:xfrm>
            <a:off x="6644639" y="1852059"/>
            <a:ext cx="5090161" cy="2682657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529E760E-527D-4053-A309-F2BDE12501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6400800"/>
            <a:ext cx="12191999" cy="457198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6">
                  <a:lumMod val="75000"/>
                  <a:alpha val="8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153D448-4ED1-429A-A28C-8316DE7CAF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8"/>
            <a:ext cx="8153396" cy="448831"/>
          </a:xfrm>
          <a:prstGeom prst="rect">
            <a:avLst/>
          </a:prstGeom>
          <a:gradFill>
            <a:gsLst>
              <a:gs pos="0">
                <a:schemeClr val="accent5">
                  <a:alpha val="5000"/>
                </a:schemeClr>
              </a:gs>
              <a:gs pos="99000">
                <a:schemeClr val="accent5">
                  <a:alpha val="72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3883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11D6A2A3-F101-46F7-8B6F-1C699CAFE9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Content Placeholder 23">
            <a:extLst>
              <a:ext uri="{FF2B5EF4-FFF2-40B4-BE49-F238E27FC236}">
                <a16:creationId xmlns:a16="http://schemas.microsoft.com/office/drawing/2014/main" id="{9317396B-42B9-FE15-A29D-3C3F203EF5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1" y="2345635"/>
            <a:ext cx="4911392" cy="3583940"/>
          </a:xfrm>
        </p:spPr>
        <p:txBody>
          <a:bodyPr anchor="t">
            <a:normAutofit/>
          </a:bodyPr>
          <a:lstStyle/>
          <a:p>
            <a:r>
              <a:rPr lang="en-US" sz="1600" dirty="0"/>
              <a:t>Using Folium we can display how far from launch is coastline</a:t>
            </a:r>
          </a:p>
        </p:txBody>
      </p:sp>
      <p:pic>
        <p:nvPicPr>
          <p:cNvPr id="5" name="Content Placeholder 4" descr="A map with a red circle&#10;&#10;Description automatically generated with medium confidence">
            <a:extLst>
              <a:ext uri="{FF2B5EF4-FFF2-40B4-BE49-F238E27FC236}">
                <a16:creationId xmlns:a16="http://schemas.microsoft.com/office/drawing/2014/main" id="{A213964E-82E4-FFCE-9953-D4F947244A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041" b="2010"/>
          <a:stretch/>
        </p:blipFill>
        <p:spPr>
          <a:xfrm>
            <a:off x="6644639" y="1852073"/>
            <a:ext cx="5090161" cy="2682628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529E760E-527D-4053-A309-F2BDE12501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6400800"/>
            <a:ext cx="12191999" cy="457198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6">
                  <a:lumMod val="75000"/>
                  <a:alpha val="8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153D448-4ED1-429A-A28C-8316DE7CAF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8"/>
            <a:ext cx="8153396" cy="448831"/>
          </a:xfrm>
          <a:prstGeom prst="rect">
            <a:avLst/>
          </a:prstGeom>
          <a:gradFill>
            <a:gsLst>
              <a:gs pos="0">
                <a:schemeClr val="accent5">
                  <a:alpha val="5000"/>
                </a:schemeClr>
              </a:gs>
              <a:gs pos="99000">
                <a:schemeClr val="accent5">
                  <a:alpha val="72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7887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280E8E-9025-8675-52D3-99C40824A1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EDA and interactive visual analytics</a:t>
            </a:r>
            <a:endParaRPr lang="en-CZ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97D58D-2039-2D06-6434-73A9838DC6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Z" dirty="0"/>
              <a:t>Using Dash and Plotly we can create app which could automaticly update data, so we get always fresh data and observe it</a:t>
            </a:r>
          </a:p>
          <a:p>
            <a:r>
              <a:rPr lang="en-CZ" dirty="0"/>
              <a:t>Created app can be filtered and people who never do programing can analyse</a:t>
            </a:r>
          </a:p>
        </p:txBody>
      </p:sp>
    </p:spTree>
    <p:extLst>
      <p:ext uri="{BB962C8B-B14F-4D97-AF65-F5344CB8AC3E}">
        <p14:creationId xmlns:p14="http://schemas.microsoft.com/office/powerpoint/2010/main" val="26557096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11D6A2A3-F101-46F7-8B6F-1C699CAFE9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Content Placeholder 23">
            <a:extLst>
              <a:ext uri="{FF2B5EF4-FFF2-40B4-BE49-F238E27FC236}">
                <a16:creationId xmlns:a16="http://schemas.microsoft.com/office/drawing/2014/main" id="{A1DB112D-12BC-C13F-AF4A-D33CAEADE5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295393"/>
            <a:ext cx="4911392" cy="3583940"/>
          </a:xfrm>
        </p:spPr>
        <p:txBody>
          <a:bodyPr anchor="t">
            <a:normAutofit/>
          </a:bodyPr>
          <a:lstStyle/>
          <a:p>
            <a:r>
              <a:rPr lang="en-US" sz="1600" dirty="0"/>
              <a:t>Here we can see pie chart with Total Success by Site, winner is KSL LC-39A</a:t>
            </a:r>
          </a:p>
          <a:p>
            <a:r>
              <a:rPr lang="en-US" sz="1600" dirty="0"/>
              <a:t>On bottom we can see scatter plot with max payload mass caried by rocket</a:t>
            </a:r>
          </a:p>
        </p:txBody>
      </p:sp>
      <p:pic>
        <p:nvPicPr>
          <p:cNvPr id="5" name="Content Placeholder 4" descr="A pie chart on a white background&#10;&#10;Description automatically generated">
            <a:extLst>
              <a:ext uri="{FF2B5EF4-FFF2-40B4-BE49-F238E27FC236}">
                <a16:creationId xmlns:a16="http://schemas.microsoft.com/office/drawing/2014/main" id="{F0871F9E-098A-1B01-C5A6-4B67805156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721"/>
          <a:stretch/>
        </p:blipFill>
        <p:spPr>
          <a:xfrm>
            <a:off x="5696843" y="1852064"/>
            <a:ext cx="6037957" cy="3182160"/>
          </a:xfrm>
          <a:prstGeom prst="rect">
            <a:avLst/>
          </a:prstGeom>
        </p:spPr>
      </p:pic>
      <p:sp>
        <p:nvSpPr>
          <p:cNvPr id="54" name="Rectangle 53">
            <a:extLst>
              <a:ext uri="{FF2B5EF4-FFF2-40B4-BE49-F238E27FC236}">
                <a16:creationId xmlns:a16="http://schemas.microsoft.com/office/drawing/2014/main" id="{529E760E-527D-4053-A309-F2BDE12501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6400800"/>
            <a:ext cx="12191999" cy="457198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6">
                  <a:lumMod val="75000"/>
                  <a:alpha val="8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4153D448-4ED1-429A-A28C-8316DE7CAF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8"/>
            <a:ext cx="8153396" cy="448831"/>
          </a:xfrm>
          <a:prstGeom prst="rect">
            <a:avLst/>
          </a:prstGeom>
          <a:gradFill>
            <a:gsLst>
              <a:gs pos="0">
                <a:schemeClr val="accent5">
                  <a:alpha val="5000"/>
                </a:schemeClr>
              </a:gs>
              <a:gs pos="99000">
                <a:schemeClr val="accent5">
                  <a:alpha val="72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2399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E3CBB9B1-7B7D-4BA1-A1AF-572168B395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4" descr="A screenshot of a graph&#10;&#10;Description automatically generated">
            <a:extLst>
              <a:ext uri="{FF2B5EF4-FFF2-40B4-BE49-F238E27FC236}">
                <a16:creationId xmlns:a16="http://schemas.microsoft.com/office/drawing/2014/main" id="{568C0F8D-4CBB-8DF4-D36C-47EEECF409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767" r="20763" b="-1"/>
          <a:stretch/>
        </p:blipFill>
        <p:spPr>
          <a:xfrm>
            <a:off x="20" y="431"/>
            <a:ext cx="8115280" cy="6408311"/>
          </a:xfrm>
          <a:prstGeom prst="rect">
            <a:avLst/>
          </a:prstGeom>
        </p:spPr>
      </p:pic>
      <p:sp>
        <p:nvSpPr>
          <p:cNvPr id="45" name="Content Placeholder 6">
            <a:extLst>
              <a:ext uri="{FF2B5EF4-FFF2-40B4-BE49-F238E27FC236}">
                <a16:creationId xmlns:a16="http://schemas.microsoft.com/office/drawing/2014/main" id="{A6AA0B40-93D4-1380-E692-110D69CB48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82242" y="2240782"/>
            <a:ext cx="2942813" cy="3687744"/>
          </a:xfrm>
        </p:spPr>
        <p:txBody>
          <a:bodyPr>
            <a:normAutofit/>
          </a:bodyPr>
          <a:lstStyle/>
          <a:p>
            <a:r>
              <a:rPr lang="en-US" sz="1400" dirty="0"/>
              <a:t>This pie chart shows us best launch site (KSC LC-39A), where 76.9 percent of success launches</a:t>
            </a:r>
          </a:p>
          <a:p>
            <a:r>
              <a:rPr lang="en-US" sz="1400" dirty="0"/>
              <a:t>On Bottom we can see payload mass caried by rocket</a:t>
            </a:r>
            <a:endParaRPr lang="en-CZ" sz="1400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907741FC-B544-4A6E-B831-6789D04233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6408741"/>
            <a:ext cx="12191998" cy="449257"/>
          </a:xfrm>
          <a:prstGeom prst="rect">
            <a:avLst/>
          </a:prstGeom>
          <a:gradFill>
            <a:gsLst>
              <a:gs pos="34000">
                <a:schemeClr val="accent4">
                  <a:alpha val="73000"/>
                </a:schemeClr>
              </a:gs>
              <a:gs pos="100000">
                <a:schemeClr val="accent5">
                  <a:alpha val="89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3F0BE7ED-7814-4273-B18A-F26CC038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8314"/>
            <a:ext cx="8115300" cy="449258"/>
          </a:xfrm>
          <a:prstGeom prst="rect">
            <a:avLst/>
          </a:prstGeom>
          <a:gradFill>
            <a:gsLst>
              <a:gs pos="22000">
                <a:schemeClr val="accent5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6650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40BF4A1-714C-419E-A19F-578DE93BE0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F91A9BD-D57F-4941-931F-40597AB3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409317" y="1410082"/>
            <a:ext cx="6858000" cy="4037835"/>
          </a:xfrm>
          <a:prstGeom prst="rect">
            <a:avLst/>
          </a:prstGeom>
          <a:gradFill>
            <a:gsLst>
              <a:gs pos="8000">
                <a:schemeClr val="accent6"/>
              </a:gs>
              <a:gs pos="100000">
                <a:schemeClr val="accent5">
                  <a:alpha val="89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54DB264-9467-4730-B9E9-C9A97DD669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790128" y="3609527"/>
            <a:ext cx="2458347" cy="4038601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99000">
                <a:schemeClr val="accent2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BB097F88-2120-47B4-B891-5B28F66BBD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364227" y="1757079"/>
            <a:ext cx="3900088" cy="4178958"/>
          </a:xfrm>
          <a:custGeom>
            <a:avLst/>
            <a:gdLst>
              <a:gd name="connsiteX0" fmla="*/ 2431956 w 3900088"/>
              <a:gd name="connsiteY0" fmla="*/ 93939 h 4178958"/>
              <a:gd name="connsiteX1" fmla="*/ 3900088 w 3900088"/>
              <a:gd name="connsiteY1" fmla="*/ 2089479 h 4178958"/>
              <a:gd name="connsiteX2" fmla="*/ 1810609 w 3900088"/>
              <a:gd name="connsiteY2" fmla="*/ 4178958 h 4178958"/>
              <a:gd name="connsiteX3" fmla="*/ 77980 w 3900088"/>
              <a:gd name="connsiteY3" fmla="*/ 3257727 h 4178958"/>
              <a:gd name="connsiteX4" fmla="*/ 0 w 3900088"/>
              <a:gd name="connsiteY4" fmla="*/ 3129367 h 4178958"/>
              <a:gd name="connsiteX5" fmla="*/ 831517 w 3900088"/>
              <a:gd name="connsiteY5" fmla="*/ 244059 h 4178958"/>
              <a:gd name="connsiteX6" fmla="*/ 997290 w 3900088"/>
              <a:gd name="connsiteY6" fmla="*/ 164202 h 4178958"/>
              <a:gd name="connsiteX7" fmla="*/ 1810609 w 3900088"/>
              <a:gd name="connsiteY7" fmla="*/ 0 h 4178958"/>
              <a:gd name="connsiteX8" fmla="*/ 2431956 w 3900088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088" h="4178958">
                <a:moveTo>
                  <a:pt x="2431956" y="93939"/>
                </a:moveTo>
                <a:cubicBezTo>
                  <a:pt x="3282517" y="358491"/>
                  <a:pt x="3900088" y="1151865"/>
                  <a:pt x="3900088" y="2089479"/>
                </a:cubicBezTo>
                <a:cubicBezTo>
                  <a:pt x="3900088" y="3243466"/>
                  <a:pt x="2964596" y="4178958"/>
                  <a:pt x="1810609" y="4178958"/>
                </a:cubicBezTo>
                <a:cubicBezTo>
                  <a:pt x="1089367" y="4178958"/>
                  <a:pt x="453475" y="3813531"/>
                  <a:pt x="77980" y="3257727"/>
                </a:cubicBezTo>
                <a:lnTo>
                  <a:pt x="0" y="3129367"/>
                </a:lnTo>
                <a:lnTo>
                  <a:pt x="831517" y="244059"/>
                </a:lnTo>
                <a:lnTo>
                  <a:pt x="997290" y="164202"/>
                </a:lnTo>
                <a:cubicBezTo>
                  <a:pt x="1247271" y="58468"/>
                  <a:pt x="1522112" y="0"/>
                  <a:pt x="1810609" y="0"/>
                </a:cubicBezTo>
                <a:cubicBezTo>
                  <a:pt x="2026982" y="0"/>
                  <a:pt x="2235673" y="32888"/>
                  <a:pt x="2431956" y="93939"/>
                </a:cubicBezTo>
                <a:close/>
              </a:path>
            </a:pathLst>
          </a:custGeom>
          <a:gradFill>
            <a:gsLst>
              <a:gs pos="36000">
                <a:schemeClr val="accent6">
                  <a:lumMod val="60000"/>
                  <a:lumOff val="40000"/>
                  <a:alpha val="6000"/>
                </a:schemeClr>
              </a:gs>
              <a:gs pos="100000">
                <a:schemeClr val="accent6">
                  <a:alpha val="2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F9338F5-05AB-4DC5-BD1C-1A9F26C38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50099" y="411154"/>
            <a:ext cx="4395601" cy="3581400"/>
          </a:xfrm>
          <a:prstGeom prst="rect">
            <a:avLst/>
          </a:prstGeom>
          <a:gradFill>
            <a:gsLst>
              <a:gs pos="0">
                <a:schemeClr val="accent5">
                  <a:alpha val="29000"/>
                </a:schemeClr>
              </a:gs>
              <a:gs pos="100000">
                <a:schemeClr val="accent4">
                  <a:alpha val="0"/>
                </a:scheme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ED9A42-C6D3-1083-AEC9-AEEAE0F6CB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868280"/>
            <a:ext cx="3390645" cy="3363597"/>
          </a:xfrm>
        </p:spPr>
        <p:txBody>
          <a:bodyPr>
            <a:normAutofit/>
          </a:bodyPr>
          <a:lstStyle/>
          <a:p>
            <a:pPr algn="r"/>
            <a:r>
              <a:rPr lang="en-GB" sz="3200">
                <a:solidFill>
                  <a:schemeClr val="bg1"/>
                </a:solidFill>
              </a:rPr>
              <a:t>I</a:t>
            </a:r>
            <a:r>
              <a:rPr lang="en-CZ" sz="3200">
                <a:solidFill>
                  <a:schemeClr val="bg1"/>
                </a:solidFill>
              </a:rPr>
              <a:t>n this project we will: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C8CC265-E6A0-2014-F364-9B94E304667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10241497"/>
              </p:ext>
            </p:extLst>
          </p:nvPr>
        </p:nvGraphicFramePr>
        <p:xfrm>
          <a:off x="4494654" y="457200"/>
          <a:ext cx="7240146" cy="5943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991715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CAE9B-FDC1-BA96-54F3-6B2AB8F24B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Z" dirty="0"/>
              <a:t>Predictive Analysis methodology: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5B77E08-D72D-5E4C-1F64-019665F72E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Z" dirty="0"/>
              <a:t>As always split dataframe into fetures set (X) and label set (Y)</a:t>
            </a:r>
          </a:p>
          <a:p>
            <a:r>
              <a:rPr lang="en-CZ" dirty="0"/>
              <a:t>As always use train_test_split to split datasets into training sets and test sets</a:t>
            </a:r>
          </a:p>
          <a:p>
            <a:r>
              <a:rPr lang="en-CZ" dirty="0"/>
              <a:t>Will first stage land or not = boolean = Categorical =&gt; we will use DecisionTreeClassification, SVC (SVM), LogisticRegression, KNN</a:t>
            </a:r>
          </a:p>
          <a:p>
            <a:r>
              <a:rPr lang="en-CZ" dirty="0"/>
              <a:t>For creating models we will apply almost every hyperparameters and for searching best hyperparameters use GridSearchCV</a:t>
            </a:r>
          </a:p>
          <a:p>
            <a:r>
              <a:rPr lang="en-CZ" dirty="0"/>
              <a:t>We will use .score function, confusion matrix, roc-curve, auc for compating models</a:t>
            </a:r>
          </a:p>
          <a:p>
            <a:endParaRPr lang="en-CZ" dirty="0"/>
          </a:p>
        </p:txBody>
      </p:sp>
    </p:spTree>
    <p:extLst>
      <p:ext uri="{BB962C8B-B14F-4D97-AF65-F5344CB8AC3E}">
        <p14:creationId xmlns:p14="http://schemas.microsoft.com/office/powerpoint/2010/main" val="29243053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DB27CB-D70A-AC3B-2EA5-2F5EBCC0E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Z" dirty="0"/>
              <a:t>Best Hyperparameters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D35E1C18-F2AE-DA16-30EC-F182F04B97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0351" y="2146300"/>
            <a:ext cx="6232049" cy="847156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432014C-5EA6-F80E-2F85-8CE64A5F0429}"/>
              </a:ext>
            </a:extLst>
          </p:cNvPr>
          <p:cNvSpPr txBox="1"/>
          <p:nvPr/>
        </p:nvSpPr>
        <p:spPr>
          <a:xfrm>
            <a:off x="6918960" y="2213246"/>
            <a:ext cx="401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Z" dirty="0"/>
              <a:t>Logistic Regression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DA3010D-9C95-89BA-704A-27D99C3CBF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368" y="3109787"/>
            <a:ext cx="7704508" cy="7547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486609A-235D-8F1D-0EF2-A8E4EE124D4F}"/>
              </a:ext>
            </a:extLst>
          </p:cNvPr>
          <p:cNvSpPr txBox="1"/>
          <p:nvPr/>
        </p:nvSpPr>
        <p:spPr>
          <a:xfrm>
            <a:off x="8310880" y="3109787"/>
            <a:ext cx="2621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Z" dirty="0"/>
              <a:t>SVC (SVM)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D44C79D-9F6A-5AEE-26C6-4E826333EB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169" y="3975988"/>
            <a:ext cx="7772400" cy="83153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893D502-EF80-1D4B-B7DA-CE40E3910569}"/>
              </a:ext>
            </a:extLst>
          </p:cNvPr>
          <p:cNvSpPr txBox="1"/>
          <p:nvPr/>
        </p:nvSpPr>
        <p:spPr>
          <a:xfrm>
            <a:off x="8514080" y="3975988"/>
            <a:ext cx="2773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Z" dirty="0"/>
              <a:t>DecisionTreeClassifier</a:t>
            </a:r>
          </a:p>
          <a:p>
            <a:endParaRPr lang="en-CZ" dirty="0"/>
          </a:p>
        </p:txBody>
      </p:sp>
      <p:pic>
        <p:nvPicPr>
          <p:cNvPr id="14" name="Picture 13" descr="A screenshot of a computer&#10;&#10;Description automatically generated">
            <a:extLst>
              <a:ext uri="{FF2B5EF4-FFF2-40B4-BE49-F238E27FC236}">
                <a16:creationId xmlns:a16="http://schemas.microsoft.com/office/drawing/2014/main" id="{CCB38445-83D9-0B0B-E6D3-0E7DBEF771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169" y="4924038"/>
            <a:ext cx="6418031" cy="94005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AE12BDB-EE5E-35FB-6834-E0F40FDEAD9B}"/>
              </a:ext>
            </a:extLst>
          </p:cNvPr>
          <p:cNvSpPr txBox="1"/>
          <p:nvPr/>
        </p:nvSpPr>
        <p:spPr>
          <a:xfrm>
            <a:off x="7487920" y="5149668"/>
            <a:ext cx="18001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Z" dirty="0"/>
              <a:t>KNN</a:t>
            </a:r>
          </a:p>
        </p:txBody>
      </p:sp>
    </p:spTree>
    <p:extLst>
      <p:ext uri="{BB962C8B-B14F-4D97-AF65-F5344CB8AC3E}">
        <p14:creationId xmlns:p14="http://schemas.microsoft.com/office/powerpoint/2010/main" val="22805860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1DBC8414-BE7E-4B6C-A114-B2C3795C88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EC398C5-5C2E-4038-9DB3-DE2B5A9BE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09318" y="1410082"/>
            <a:ext cx="6858000" cy="4037835"/>
          </a:xfrm>
          <a:prstGeom prst="rect">
            <a:avLst/>
          </a:prstGeom>
          <a:gradFill>
            <a:gsLst>
              <a:gs pos="8000">
                <a:schemeClr val="accent6"/>
              </a:gs>
              <a:gs pos="100000">
                <a:schemeClr val="accent5">
                  <a:alpha val="89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2F10B26-073B-4B10-8AAA-161242DD82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153806" y="1153804"/>
            <a:ext cx="6346209" cy="4038601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99000">
                <a:schemeClr val="accent2">
                  <a:alpha val="92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10DBBC7-698F-4A54-B1CB-A99F9CC356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59574" y="3578975"/>
            <a:ext cx="2502407" cy="4055644"/>
          </a:xfrm>
          <a:prstGeom prst="rect">
            <a:avLst/>
          </a:prstGeom>
          <a:gradFill>
            <a:gsLst>
              <a:gs pos="2000">
                <a:schemeClr val="accent5">
                  <a:alpha val="28000"/>
                </a:schemeClr>
              </a:gs>
              <a:gs pos="100000">
                <a:schemeClr val="accent4">
                  <a:alpha val="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DE6E822A-8BCF-432C-83E6-BBE821476C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13000">
                <a:schemeClr val="accent4">
                  <a:lumMod val="20000"/>
                  <a:lumOff val="80000"/>
                  <a:alpha val="2000"/>
                </a:schemeClr>
              </a:gs>
              <a:gs pos="100000">
                <a:schemeClr val="accent6">
                  <a:alpha val="29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657BDF-EC32-F7FF-13AB-17ABDE50A1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243" y="681317"/>
            <a:ext cx="3236613" cy="3406187"/>
          </a:xfrm>
        </p:spPr>
        <p:txBody>
          <a:bodyPr vert="horz" lIns="0" tIns="0" rIns="0" bIns="0" rtlCol="0" anchor="b">
            <a:normAutofit/>
          </a:bodyPr>
          <a:lstStyle/>
          <a:p>
            <a:pPr algn="r"/>
            <a:r>
              <a:rPr lang="en-US" sz="3200" spc="750">
                <a:solidFill>
                  <a:schemeClr val="bg1"/>
                </a:solidFill>
              </a:rPr>
              <a:t>Roc-</a:t>
            </a:r>
            <a:br>
              <a:rPr lang="en-US" sz="3200" spc="750">
                <a:solidFill>
                  <a:schemeClr val="bg1"/>
                </a:solidFill>
              </a:rPr>
            </a:br>
            <a:r>
              <a:rPr lang="en-US" sz="3200" spc="750">
                <a:solidFill>
                  <a:schemeClr val="bg1"/>
                </a:solidFill>
              </a:rPr>
              <a:t>Curve</a:t>
            </a:r>
          </a:p>
        </p:txBody>
      </p:sp>
      <p:pic>
        <p:nvPicPr>
          <p:cNvPr id="5" name="Content Placeholder 4" descr="A graph of a number of numbers&#10;&#10;Description automatically generated with medium confidence">
            <a:extLst>
              <a:ext uri="{FF2B5EF4-FFF2-40B4-BE49-F238E27FC236}">
                <a16:creationId xmlns:a16="http://schemas.microsoft.com/office/drawing/2014/main" id="{CC1A178B-FC8E-731D-C53A-03D12BB9E2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03619" y="538084"/>
            <a:ext cx="7214138" cy="5789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8171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5B4CD0-D03C-8D3D-D88D-0B85577A92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0236" y="286601"/>
            <a:ext cx="5929422" cy="1852976"/>
          </a:xfrm>
        </p:spPr>
        <p:txBody>
          <a:bodyPr>
            <a:normAutofit/>
          </a:bodyPr>
          <a:lstStyle/>
          <a:p>
            <a:r>
              <a:rPr lang="en-CZ" sz="4000" dirty="0"/>
              <a:t>Funny Things:</a:t>
            </a:r>
            <a:br>
              <a:rPr lang="en-CZ" sz="4000" dirty="0"/>
            </a:br>
            <a:endParaRPr lang="en-CZ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0EB1D8-443C-4BDB-A1CA-22C83C1916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0237" y="2621381"/>
            <a:ext cx="5929422" cy="3322219"/>
          </a:xfrm>
        </p:spPr>
        <p:txBody>
          <a:bodyPr>
            <a:normAutofit/>
          </a:bodyPr>
          <a:lstStyle/>
          <a:p>
            <a:r>
              <a:rPr lang="en-CZ" sz="1800" dirty="0"/>
              <a:t>Accuracy score on test set = 83.333333….. </a:t>
            </a:r>
            <a:r>
              <a:rPr lang="en-GB" sz="1800" dirty="0"/>
              <a:t>E</a:t>
            </a:r>
            <a:r>
              <a:rPr lang="en-CZ" sz="1800" dirty="0"/>
              <a:t>very madel!</a:t>
            </a:r>
          </a:p>
          <a:p>
            <a:r>
              <a:rPr lang="en-CZ" sz="1800" dirty="0"/>
              <a:t>Confusion Matrix is same for every model</a:t>
            </a:r>
          </a:p>
          <a:p>
            <a:pPr marL="0" indent="0">
              <a:buNone/>
            </a:pPr>
            <a:endParaRPr lang="en-CZ" sz="1800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1707E60-CEC9-4661-AA82-69242EB4B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chemeClr val="accent5"/>
              </a:gs>
              <a:gs pos="100000">
                <a:schemeClr val="accent2">
                  <a:lumMod val="60000"/>
                  <a:lumOff val="40000"/>
                  <a:alpha val="59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F035CD8-AE30-4146-96F2-036B0CE5E4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300" y="6406115"/>
            <a:ext cx="4076698" cy="464399"/>
          </a:xfrm>
          <a:prstGeom prst="rect">
            <a:avLst/>
          </a:prstGeom>
          <a:gradFill>
            <a:gsLst>
              <a:gs pos="19000">
                <a:schemeClr val="accent6">
                  <a:lumMod val="75000"/>
                  <a:alpha val="61000"/>
                </a:schemeClr>
              </a:gs>
              <a:gs pos="99000">
                <a:schemeClr val="accent6">
                  <a:alpha val="8700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Three arrows on bullseye">
            <a:extLst>
              <a:ext uri="{FF2B5EF4-FFF2-40B4-BE49-F238E27FC236}">
                <a16:creationId xmlns:a16="http://schemas.microsoft.com/office/drawing/2014/main" id="{02F2FE54-4E5D-17F9-0355-C34D20914E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392" r="46008" b="2"/>
          <a:stretch/>
        </p:blipFill>
        <p:spPr>
          <a:xfrm>
            <a:off x="8115300" y="-12515"/>
            <a:ext cx="4076700" cy="6418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409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48253A-0F12-80CF-7A1F-6B6E27983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Z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1B5E79-3F95-E02D-9820-ADB4FF605E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Now we have working model for predicting will first stage land successfully or not depend on characteristics of rocket</a:t>
            </a:r>
          </a:p>
          <a:p>
            <a:pPr marL="0" indent="0">
              <a:buNone/>
            </a:pPr>
            <a:endParaRPr lang="en-CZ" dirty="0"/>
          </a:p>
        </p:txBody>
      </p:sp>
    </p:spTree>
    <p:extLst>
      <p:ext uri="{BB962C8B-B14F-4D97-AF65-F5344CB8AC3E}">
        <p14:creationId xmlns:p14="http://schemas.microsoft.com/office/powerpoint/2010/main" val="18297217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E85137-A9AB-1E7D-3946-4BFB4C97C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Z" dirty="0"/>
              <a:t>Collecting and processing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60690C-8143-092A-CEA6-63FA82677E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Z" dirty="0"/>
              <a:t>SpaceX provides their API (</a:t>
            </a:r>
            <a:r>
              <a:rPr lang="en-GB" dirty="0"/>
              <a:t>https://</a:t>
            </a:r>
            <a:r>
              <a:rPr lang="en-GB" dirty="0" err="1"/>
              <a:t>api.spacexdata.com</a:t>
            </a:r>
            <a:r>
              <a:rPr lang="en-CZ" dirty="0"/>
              <a:t>) for getting access to data, data about all launches, its outcomes and characteristics of a rocket</a:t>
            </a:r>
          </a:p>
          <a:p>
            <a:r>
              <a:rPr lang="en-GB" dirty="0"/>
              <a:t>W</a:t>
            </a:r>
            <a:r>
              <a:rPr lang="en-CZ" dirty="0"/>
              <a:t>e will observe only one Booster Version, most succesful one, and that is Falcon 9 </a:t>
            </a:r>
          </a:p>
          <a:p>
            <a:r>
              <a:rPr lang="en-CZ" dirty="0"/>
              <a:t>After connecting to the SpaceX API and using `pd.json_normalize` function we get dataset which contains unusual data</a:t>
            </a:r>
          </a:p>
          <a:p>
            <a:endParaRPr lang="en-CZ" dirty="0"/>
          </a:p>
        </p:txBody>
      </p:sp>
    </p:spTree>
    <p:extLst>
      <p:ext uri="{BB962C8B-B14F-4D97-AF65-F5344CB8AC3E}">
        <p14:creationId xmlns:p14="http://schemas.microsoft.com/office/powerpoint/2010/main" val="27949699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D6440F-7F83-287B-3D85-9E76EA1FDF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5360" y="338328"/>
            <a:ext cx="10241280" cy="1234440"/>
          </a:xfrm>
        </p:spPr>
        <p:txBody>
          <a:bodyPr/>
          <a:lstStyle/>
          <a:p>
            <a:r>
              <a:rPr lang="en-GB" dirty="0"/>
              <a:t>H</a:t>
            </a:r>
            <a:r>
              <a:rPr lang="en-CZ" dirty="0"/>
              <a:t>ow data looks like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2C9AA2A5-4D7E-343A-4FDB-CC215CD587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44326" y="1560717"/>
            <a:ext cx="8047674" cy="495895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9F97853-3435-24C2-1635-9D3C1759793F}"/>
              </a:ext>
            </a:extLst>
          </p:cNvPr>
          <p:cNvSpPr txBox="1"/>
          <p:nvPr/>
        </p:nvSpPr>
        <p:spPr>
          <a:xfrm>
            <a:off x="162560" y="2505670"/>
            <a:ext cx="405288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Z" dirty="0"/>
              <a:t>We can see that rocket column contain string, that string is link to table with data about certain rocket</a:t>
            </a:r>
          </a:p>
          <a:p>
            <a:endParaRPr lang="en-CZ" dirty="0"/>
          </a:p>
          <a:p>
            <a:r>
              <a:rPr lang="en-CZ" dirty="0"/>
              <a:t>In dataset there is a lot of that type of links</a:t>
            </a:r>
          </a:p>
          <a:p>
            <a:endParaRPr lang="en-CZ" dirty="0"/>
          </a:p>
          <a:p>
            <a:r>
              <a:rPr lang="en-GB" dirty="0"/>
              <a:t>W</a:t>
            </a:r>
            <a:r>
              <a:rPr lang="en-CZ" dirty="0"/>
              <a:t>e need to extract data from links and collect them in one dataset</a:t>
            </a:r>
          </a:p>
        </p:txBody>
      </p:sp>
    </p:spTree>
    <p:extLst>
      <p:ext uri="{BB962C8B-B14F-4D97-AF65-F5344CB8AC3E}">
        <p14:creationId xmlns:p14="http://schemas.microsoft.com/office/powerpoint/2010/main" val="29378170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0850A3-61A7-655C-104E-5F2F51522D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7863" y="140073"/>
            <a:ext cx="10241280" cy="1234440"/>
          </a:xfrm>
        </p:spPr>
        <p:txBody>
          <a:bodyPr/>
          <a:lstStyle/>
          <a:p>
            <a:r>
              <a:rPr lang="en-GB" dirty="0"/>
              <a:t>Filtering and cleaning</a:t>
            </a:r>
            <a:endParaRPr lang="en-CZ" dirty="0"/>
          </a:p>
        </p:txBody>
      </p:sp>
      <p:pic>
        <p:nvPicPr>
          <p:cNvPr id="5" name="Content Placeholder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D0E541F8-525F-A2D4-B213-245CED8C87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17863" y="1552538"/>
            <a:ext cx="9556273" cy="4480290"/>
          </a:xfrm>
        </p:spPr>
      </p:pic>
    </p:spTree>
    <p:extLst>
      <p:ext uri="{BB962C8B-B14F-4D97-AF65-F5344CB8AC3E}">
        <p14:creationId xmlns:p14="http://schemas.microsoft.com/office/powerpoint/2010/main" val="16810645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51755-BEE7-BAB3-69E7-3B09E438D9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Z" dirty="0"/>
              <a:t>Functions to extract data from links</a:t>
            </a:r>
          </a:p>
        </p:txBody>
      </p:sp>
      <p:pic>
        <p:nvPicPr>
          <p:cNvPr id="5" name="Content Placeholder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067D2EEF-7E49-3581-AAA5-FCC21DAC23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47060" y="2055367"/>
            <a:ext cx="6549275" cy="3355294"/>
          </a:xfr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BFEF3191-55AD-0CD5-6D41-7BF5D4D1D9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4124" y="2216380"/>
            <a:ext cx="1932871" cy="303326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A10B361-0FE0-F8DC-C77F-FDAE1615289D}"/>
              </a:ext>
            </a:extLst>
          </p:cNvPr>
          <p:cNvSpPr txBox="1"/>
          <p:nvPr/>
        </p:nvSpPr>
        <p:spPr>
          <a:xfrm>
            <a:off x="254000" y="3271349"/>
            <a:ext cx="25842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Z" dirty="0"/>
              <a:t>Some few functions as example how we extract data from links</a:t>
            </a:r>
          </a:p>
        </p:txBody>
      </p:sp>
    </p:spTree>
    <p:extLst>
      <p:ext uri="{BB962C8B-B14F-4D97-AF65-F5344CB8AC3E}">
        <p14:creationId xmlns:p14="http://schemas.microsoft.com/office/powerpoint/2010/main" val="23177445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7D27C-F6A1-49C7-1A33-C422B1380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Z" dirty="0"/>
              <a:t>Create dataframe with whole data we needed</a:t>
            </a:r>
          </a:p>
        </p:txBody>
      </p:sp>
      <p:pic>
        <p:nvPicPr>
          <p:cNvPr id="5" name="Content Placeholder 4" descr="A screen shot of a computer&#10;&#10;Description automatically generated">
            <a:extLst>
              <a:ext uri="{FF2B5EF4-FFF2-40B4-BE49-F238E27FC236}">
                <a16:creationId xmlns:a16="http://schemas.microsoft.com/office/drawing/2014/main" id="{5A0BEEAE-8119-F3E8-D60F-E0C1226282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88119" y="2029968"/>
            <a:ext cx="6124761" cy="4574996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AD0D6C8-62C6-9D80-74B7-57A794F862FC}"/>
              </a:ext>
            </a:extLst>
          </p:cNvPr>
          <p:cNvSpPr txBox="1"/>
          <p:nvPr/>
        </p:nvSpPr>
        <p:spPr>
          <a:xfrm>
            <a:off x="579120" y="3140055"/>
            <a:ext cx="4724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Z" dirty="0"/>
              <a:t>After that we will filter df to get data only about Falcon 9 and replace missing data with mean values</a:t>
            </a:r>
          </a:p>
        </p:txBody>
      </p:sp>
    </p:spTree>
    <p:extLst>
      <p:ext uri="{BB962C8B-B14F-4D97-AF65-F5344CB8AC3E}">
        <p14:creationId xmlns:p14="http://schemas.microsoft.com/office/powerpoint/2010/main" val="6700068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648C6-C4E0-B6CD-110D-173728483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Z" dirty="0"/>
              <a:t>Collecting and Porcessing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2D45C0-8DE8-1B48-1BFF-95857E0727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Z" dirty="0"/>
              <a:t>Also we can use websraping, and wikipedia (</a:t>
            </a:r>
            <a:r>
              <a:rPr lang="en-GB" dirty="0">
                <a:hlinkClick r:id="rId2"/>
              </a:rPr>
              <a:t>https://en.wikipedia.org/w/index.php?title=List_of_Falcon_9_and_Falcon_Heavy_launches&amp;oldid=1027686922</a:t>
            </a:r>
            <a:r>
              <a:rPr lang="en-CZ" dirty="0"/>
              <a:t>) as data source </a:t>
            </a:r>
          </a:p>
          <a:p>
            <a:r>
              <a:rPr lang="en-CZ" dirty="0"/>
              <a:t>In wikipedia data already prepared and don’t need to be precessed</a:t>
            </a:r>
          </a:p>
          <a:p>
            <a:r>
              <a:rPr lang="en-CZ" dirty="0"/>
              <a:t> As always using bs4 for webscraping, same steps for collecting we get usefull dataset</a:t>
            </a:r>
          </a:p>
          <a:p>
            <a:r>
              <a:rPr lang="en-CZ" dirty="0"/>
              <a:t>That is boring lets go forward</a:t>
            </a:r>
          </a:p>
          <a:p>
            <a:endParaRPr lang="en-CZ" dirty="0"/>
          </a:p>
          <a:p>
            <a:r>
              <a:rPr lang="en-GB" dirty="0"/>
              <a:t>I</a:t>
            </a:r>
            <a:r>
              <a:rPr lang="en-CZ" dirty="0"/>
              <a:t>f some one have interest about how everything is done using webscraping, can looks to my github </a:t>
            </a:r>
          </a:p>
        </p:txBody>
      </p:sp>
    </p:spTree>
    <p:extLst>
      <p:ext uri="{BB962C8B-B14F-4D97-AF65-F5344CB8AC3E}">
        <p14:creationId xmlns:p14="http://schemas.microsoft.com/office/powerpoint/2010/main" val="1103977152"/>
      </p:ext>
    </p:extLst>
  </p:cSld>
  <p:clrMapOvr>
    <a:masterClrMapping/>
  </p:clrMapOvr>
</p:sld>
</file>

<file path=ppt/theme/theme1.xml><?xml version="1.0" encoding="utf-8"?>
<a:theme xmlns:a="http://schemas.openxmlformats.org/drawingml/2006/main" name="GradientRiseVTI">
  <a:themeElements>
    <a:clrScheme name="GradientRise">
      <a:dk1>
        <a:sysClr val="windowText" lastClr="000000"/>
      </a:dk1>
      <a:lt1>
        <a:srgbClr val="FFFFFF"/>
      </a:lt1>
      <a:dk2>
        <a:srgbClr val="3C0F3A"/>
      </a:dk2>
      <a:lt2>
        <a:srgbClr val="F1F2F2"/>
      </a:lt2>
      <a:accent1>
        <a:srgbClr val="A6025C"/>
      </a:accent1>
      <a:accent2>
        <a:srgbClr val="92248E"/>
      </a:accent2>
      <a:accent3>
        <a:srgbClr val="DE95C4"/>
      </a:accent3>
      <a:accent4>
        <a:srgbClr val="FE4A00"/>
      </a:accent4>
      <a:accent5>
        <a:srgbClr val="DA002F"/>
      </a:accent5>
      <a:accent6>
        <a:srgbClr val="FF907A"/>
      </a:accent6>
      <a:hlink>
        <a:srgbClr val="CA71E4"/>
      </a:hlink>
      <a:folHlink>
        <a:srgbClr val="E45E49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radientRiseVTI" id="{C2FC082F-B444-4222-AF20-78444CCB5722}" vid="{39F213E4-0CBC-40CB-B3F6-8C5562B6B99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1836</TotalTime>
  <Words>730</Words>
  <Application>Microsoft Macintosh PowerPoint</Application>
  <PresentationFormat>Widescreen</PresentationFormat>
  <Paragraphs>70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7" baseType="lpstr">
      <vt:lpstr>Arial</vt:lpstr>
      <vt:lpstr>Avenir Next LT Pro</vt:lpstr>
      <vt:lpstr>GradientRiseVTI</vt:lpstr>
      <vt:lpstr>Analyzing SpaceX Rocket Data</vt:lpstr>
      <vt:lpstr>we want:</vt:lpstr>
      <vt:lpstr>In this project we will:</vt:lpstr>
      <vt:lpstr>Collecting and processing Data</vt:lpstr>
      <vt:lpstr>How data looks like</vt:lpstr>
      <vt:lpstr>Filtering and cleaning</vt:lpstr>
      <vt:lpstr>Functions to extract data from links</vt:lpstr>
      <vt:lpstr>Create dataframe with whole data we needed</vt:lpstr>
      <vt:lpstr>Collecting and Porcessing data</vt:lpstr>
      <vt:lpstr> EDA and SQL: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Eda and visualization</vt:lpstr>
      <vt:lpstr>USING EDA WE CAN ANSWER:</vt:lpstr>
      <vt:lpstr>PowerPoint Presentation</vt:lpstr>
      <vt:lpstr>PowerPoint Presentation</vt:lpstr>
      <vt:lpstr>PowerPoint Presentation</vt:lpstr>
      <vt:lpstr>PowerPoint Presentation</vt:lpstr>
      <vt:lpstr>EDA and interactive visual analytics</vt:lpstr>
      <vt:lpstr>PowerPoint Presentation</vt:lpstr>
      <vt:lpstr>PowerPoint Presentation</vt:lpstr>
      <vt:lpstr>EDA and interactive visual analytics</vt:lpstr>
      <vt:lpstr>PowerPoint Presentation</vt:lpstr>
      <vt:lpstr>PowerPoint Presentation</vt:lpstr>
      <vt:lpstr>Predictive Analysis methodology:</vt:lpstr>
      <vt:lpstr>Best Hyperparameters</vt:lpstr>
      <vt:lpstr>Roc- Curve</vt:lpstr>
      <vt:lpstr>Funny Things: </vt:lpstr>
      <vt:lpstr>Conclusions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Analyzing SpaceX Rocket Data</dc:title>
  <dc:creator>Umurzakov, Adil</dc:creator>
  <cp:lastModifiedBy>Umurzakov, Adil</cp:lastModifiedBy>
  <cp:revision>3</cp:revision>
  <dcterms:created xsi:type="dcterms:W3CDTF">2023-11-01T20:29:03Z</dcterms:created>
  <dcterms:modified xsi:type="dcterms:W3CDTF">2023-11-03T14:23:26Z</dcterms:modified>
</cp:coreProperties>
</file>